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74" r:id="rId1"/>
  </p:sldMasterIdLst>
  <p:notesMasterIdLst>
    <p:notesMasterId r:id="rId8"/>
  </p:notesMasterIdLst>
  <p:handoutMasterIdLst>
    <p:handoutMasterId r:id="rId9"/>
  </p:handoutMasterIdLst>
  <p:sldIdLst>
    <p:sldId id="293" r:id="rId2"/>
    <p:sldId id="291" r:id="rId3"/>
    <p:sldId id="297" r:id="rId4"/>
    <p:sldId id="296" r:id="rId5"/>
    <p:sldId id="294" r:id="rId6"/>
    <p:sldId id="298" r:id="rId7"/>
  </p:sldIdLst>
  <p:sldSz cx="9144000" cy="6858000" type="screen4x3"/>
  <p:notesSz cx="6735763" cy="9866313"/>
  <p:defaultTextStyle>
    <a:defPPr>
      <a:defRPr lang="ja-JP"/>
    </a:defPPr>
    <a:lvl1pPr marL="0" algn="l" defTabSz="103162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15813" algn="l" defTabSz="103162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31626" algn="l" defTabSz="103162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47439" algn="l" defTabSz="103162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63252" algn="l" defTabSz="103162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79065" algn="l" defTabSz="103162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94878" algn="l" defTabSz="103162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610691" algn="l" defTabSz="103162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126504" algn="l" defTabSz="103162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  <a:srgbClr val="CCE3EC"/>
    <a:srgbClr val="AED6DC"/>
    <a:srgbClr val="F8F8F8"/>
    <a:srgbClr val="64AFC3"/>
    <a:srgbClr val="BEDDE6"/>
    <a:srgbClr val="FFFF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50" autoAdjust="0"/>
    <p:restoredTop sz="95939" autoAdjust="0"/>
  </p:normalViewPr>
  <p:slideViewPr>
    <p:cSldViewPr>
      <p:cViewPr varScale="1">
        <p:scale>
          <a:sx n="82" d="100"/>
          <a:sy n="82" d="100"/>
        </p:scale>
        <p:origin x="816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2728" y="28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736033" cy="28864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/>
            </a:lvl1pPr>
          </a:lstStyle>
          <a:p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-1" y="9372600"/>
            <a:ext cx="1894805" cy="493713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/>
            </a:lvl1pPr>
          </a:lstStyle>
          <a:p>
            <a:pPr algn="l"/>
            <a:fld id="{41F8876F-17BB-4323-A739-984D81BA3E8E}" type="datetimeFigureOut">
              <a:rPr kumimoji="1" lang="ja-JP" altLang="en-US" smtClean="0">
                <a:solidFill>
                  <a:srgbClr val="002060"/>
                </a:solidFill>
              </a:rPr>
              <a:pPr algn="l"/>
              <a:t>2024/4/30</a:t>
            </a:fld>
            <a:endParaRPr kumimoji="1" lang="ja-JP" altLang="en-US">
              <a:solidFill>
                <a:srgbClr val="002060"/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891717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algn="ctr"/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4808041" y="9371013"/>
            <a:ext cx="1926134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BBCC0B-D6EF-4CC3-B6B8-8EE48C2E6454}" type="slidenum">
              <a:rPr kumimoji="1" lang="ja-JP" altLang="en-US" smtClean="0">
                <a:solidFill>
                  <a:srgbClr val="002060"/>
                </a:solidFill>
              </a:rPr>
              <a:pPr/>
              <a:t>‹#›</a:t>
            </a:fld>
            <a:endParaRPr kumimoji="1" lang="ja-JP" altLang="en-US">
              <a:solidFill>
                <a:srgbClr val="002060"/>
              </a:solidFill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0" y="288640"/>
            <a:ext cx="6735763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図 7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36133" y="54516"/>
            <a:ext cx="1014986" cy="19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03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096073" cy="28864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rgbClr val="002060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0" y="9372997"/>
            <a:ext cx="1999729" cy="493316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rgbClr val="002060"/>
                </a:solidFill>
              </a:defRPr>
            </a:lvl1pPr>
          </a:lstStyle>
          <a:p>
            <a:fld id="{5D1366D0-2337-4BC2-8CB2-08854371108A}" type="datetimeFigureOut">
              <a:rPr lang="ja-JP" altLang="en-US" smtClean="0"/>
              <a:pPr/>
              <a:t>2024/4/29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999729" y="937299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916053" y="9371285"/>
            <a:ext cx="181815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rgbClr val="002060"/>
                </a:solidFill>
              </a:defRPr>
            </a:lvl1pPr>
          </a:lstStyle>
          <a:p>
            <a:fld id="{E8B7A358-F74E-4D9B-AA73-774FDF8339C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9" name="直線コネクタ 8"/>
          <p:cNvCxnSpPr/>
          <p:nvPr/>
        </p:nvCxnSpPr>
        <p:spPr>
          <a:xfrm>
            <a:off x="0" y="288640"/>
            <a:ext cx="6735763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図 9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6133" y="36612"/>
            <a:ext cx="1014986" cy="19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370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3162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15813" algn="l" defTabSz="103162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31626" algn="l" defTabSz="103162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47439" algn="l" defTabSz="103162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63252" algn="l" defTabSz="103162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579065" algn="l" defTabSz="103162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094878" algn="l" defTabSz="103162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10691" algn="l" defTabSz="103162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126504" algn="l" defTabSz="103162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マス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5829-313E-4A76-8BDD-8F1C79C0CDD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3" name="タイトル 3"/>
          <p:cNvSpPr>
            <a:spLocks noGrp="1"/>
          </p:cNvSpPr>
          <p:nvPr>
            <p:ph type="title"/>
          </p:nvPr>
        </p:nvSpPr>
        <p:spPr>
          <a:xfrm>
            <a:off x="0" y="2355609"/>
            <a:ext cx="9144000" cy="1325563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 userDrawn="1"/>
        </p:nvSpPr>
        <p:spPr>
          <a:xfrm>
            <a:off x="971600" y="1670879"/>
            <a:ext cx="7172001" cy="2298325"/>
          </a:xfrm>
          <a:prstGeom prst="roundRect">
            <a:avLst/>
          </a:prstGeom>
          <a:solidFill>
            <a:srgbClr val="CCE3EC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en-US" altLang="ja-JP" sz="40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F5829-313E-4A76-8BDD-8F1C79C0CDD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1"/>
          </p:nvPr>
        </p:nvSpPr>
        <p:spPr>
          <a:xfrm>
            <a:off x="0" y="2362841"/>
            <a:ext cx="9144000" cy="914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931A108B-223D-4E93-9C6C-51B770925BF1}"/>
              </a:ext>
            </a:extLst>
          </p:cNvPr>
          <p:cNvCxnSpPr>
            <a:cxnSpLocks/>
          </p:cNvCxnSpPr>
          <p:nvPr userDrawn="1"/>
        </p:nvCxnSpPr>
        <p:spPr>
          <a:xfrm>
            <a:off x="251520" y="700577"/>
            <a:ext cx="864096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179512" y="311336"/>
            <a:ext cx="8263830" cy="335451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58642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各シートマス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5829-313E-4A76-8BDD-8F1C79C0CDD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31A108B-223D-4E93-9C6C-51B770925BF1}"/>
              </a:ext>
            </a:extLst>
          </p:cNvPr>
          <p:cNvCxnSpPr>
            <a:cxnSpLocks/>
          </p:cNvCxnSpPr>
          <p:nvPr userDrawn="1"/>
        </p:nvCxnSpPr>
        <p:spPr>
          <a:xfrm>
            <a:off x="251520" y="700577"/>
            <a:ext cx="864096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タイトル 1"/>
          <p:cNvSpPr>
            <a:spLocks noGrp="1"/>
          </p:cNvSpPr>
          <p:nvPr>
            <p:ph type="title"/>
          </p:nvPr>
        </p:nvSpPr>
        <p:spPr>
          <a:xfrm>
            <a:off x="179512" y="311336"/>
            <a:ext cx="8263830" cy="335451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rgbClr val="64AF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© </a:t>
            </a:r>
            <a:r>
              <a:rPr kumimoji="1" lang="en-US" altLang="ja-JP" sz="1100" baseline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C-United Co., Ltd.</a:t>
            </a:r>
            <a:endParaRPr kumimoji="1" lang="ja-JP" altLang="en-US" sz="110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-432" y="0"/>
            <a:ext cx="9144000" cy="260648"/>
          </a:xfrm>
          <a:prstGeom prst="rect">
            <a:avLst/>
          </a:prstGeom>
          <a:solidFill>
            <a:srgbClr val="64AF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74904" y="6592271"/>
            <a:ext cx="2133600" cy="265733"/>
          </a:xfrm>
          <a:prstGeom prst="rect">
            <a:avLst/>
          </a:prstGeom>
        </p:spPr>
        <p:txBody>
          <a:bodyPr vert="horz" lIns="103163" tIns="51581" rIns="103163" bIns="51581" rtlCol="0" anchor="ctr"/>
          <a:lstStyle>
            <a:lvl1pPr algn="r">
              <a:defRPr sz="1400" b="1">
                <a:solidFill>
                  <a:schemeClr val="bg1">
                    <a:lumMod val="20000"/>
                    <a:lumOff val="8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defRPr>
            </a:lvl1pPr>
          </a:lstStyle>
          <a:p>
            <a:fld id="{571F5829-313E-4A76-8BDD-8F1C79C0CDD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F319EB81-B0D1-1649-8673-26C39049111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0"/>
            <a:ext cx="1157648" cy="28457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4" r:id="rId2"/>
    <p:sldLayoutId id="2147483681" r:id="rId3"/>
  </p:sldLayoutIdLst>
  <p:hf hdr="0" ftr="0"/>
  <p:txStyles>
    <p:titleStyle>
      <a:lvl1pPr algn="ctr" defTabSz="103162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UD デジタル 教科書体 NP-R" panose="02020400000000000000" pitchFamily="18" charset="-128"/>
          <a:ea typeface="UD デジタル 教科書体 NP-R" panose="02020400000000000000" pitchFamily="18" charset="-128"/>
          <a:cs typeface="+mj-cs"/>
        </a:defRPr>
      </a:lvl1pPr>
    </p:titleStyle>
    <p:bodyStyle>
      <a:lvl1pPr marL="386860" indent="-386860" algn="l" defTabSz="1031626" rtl="0" eaLnBrk="1" latinLnBrk="0" hangingPunct="1">
        <a:spcBef>
          <a:spcPct val="20000"/>
        </a:spcBef>
        <a:buFont typeface="Arial" pitchFamily="34" charset="0"/>
        <a:buChar char="•"/>
        <a:defRPr kumimoji="1" sz="3600" kern="1200">
          <a:solidFill>
            <a:schemeClr val="tx1"/>
          </a:solidFill>
          <a:latin typeface="UD デジタル 教科書体 NP-R" panose="02020400000000000000" pitchFamily="18" charset="-128"/>
          <a:ea typeface="UD デジタル 教科書体 NP-R" panose="02020400000000000000" pitchFamily="18" charset="-128"/>
          <a:cs typeface="+mn-cs"/>
        </a:defRPr>
      </a:lvl1pPr>
      <a:lvl2pPr marL="838196" indent="-322383" algn="l" defTabSz="1031626" rtl="0" eaLnBrk="1" latinLnBrk="0" hangingPunct="1">
        <a:spcBef>
          <a:spcPct val="20000"/>
        </a:spcBef>
        <a:buFont typeface="Arial" pitchFamily="34" charset="0"/>
        <a:buChar char="–"/>
        <a:defRPr kumimoji="1" sz="3200" kern="1200">
          <a:solidFill>
            <a:schemeClr val="tx1"/>
          </a:solidFill>
          <a:latin typeface="UD デジタル 教科書体 NP-R" panose="02020400000000000000" pitchFamily="18" charset="-128"/>
          <a:ea typeface="UD デジタル 教科書体 NP-R" panose="02020400000000000000" pitchFamily="18" charset="-128"/>
          <a:cs typeface="+mn-cs"/>
        </a:defRPr>
      </a:lvl2pPr>
      <a:lvl3pPr marL="1289533" indent="-257907" algn="l" defTabSz="1031626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UD デジタル 教科書体 NP-R" panose="02020400000000000000" pitchFamily="18" charset="-128"/>
          <a:ea typeface="UD デジタル 教科書体 NP-R" panose="02020400000000000000" pitchFamily="18" charset="-128"/>
          <a:cs typeface="+mn-cs"/>
        </a:defRPr>
      </a:lvl3pPr>
      <a:lvl4pPr marL="1805346" indent="-257907" algn="l" defTabSz="1031626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UD デジタル 教科書体 NP-R" panose="02020400000000000000" pitchFamily="18" charset="-128"/>
          <a:ea typeface="UD デジタル 教科書体 NP-R" panose="02020400000000000000" pitchFamily="18" charset="-128"/>
          <a:cs typeface="+mn-cs"/>
        </a:defRPr>
      </a:lvl4pPr>
      <a:lvl5pPr marL="2321159" indent="-257907" algn="l" defTabSz="1031626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UD デジタル 教科書体 NP-R" panose="02020400000000000000" pitchFamily="18" charset="-128"/>
          <a:ea typeface="UD デジタル 教科書体 NP-R" panose="02020400000000000000" pitchFamily="18" charset="-128"/>
          <a:cs typeface="+mn-cs"/>
        </a:defRPr>
      </a:lvl5pPr>
      <a:lvl6pPr marL="2836972" indent="-257907" algn="l" defTabSz="103162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52785" indent="-257907" algn="l" defTabSz="103162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68598" indent="-257907" algn="l" defTabSz="103162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84411" indent="-257907" algn="l" defTabSz="103162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3162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5813" algn="l" defTabSz="103162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1626" algn="l" defTabSz="103162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7439" algn="l" defTabSz="103162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3252" algn="l" defTabSz="103162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9065" algn="l" defTabSz="103162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94878" algn="l" defTabSz="103162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10691" algn="l" defTabSz="103162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26504" algn="l" defTabSz="103162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pixabay.com/ja/%E3%83%80%E3%82%A6%E3%83%B3-%E7%9F%A2%E5%8D%B0-%E6%9B%B2%E7%B7%9A-%E8%A8%98%E5%8F%B7-%E3%82%B7%E3%83%B3%E3%83%9C%E3%83%AB-%E6%96%B9%E5%90%91-%E3%82%A2%E3%82%A4%E3%82%B3%E3%83%B3%E3%82%92-%E8%A8%AD%E5%AE%9A-47585/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hyperlink" Target="https://app.powerbi.com/home?tenant=da30331d-08e9-4ebe-afd6-d4aac208542f&amp;experience=power-bi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pixabay.com/ja/%E3%83%80%E3%82%A6%E3%83%B3-%E7%9F%A2%E5%8D%B0-%E6%9B%B2%E7%B7%9A-%E8%A8%98%E5%8F%B7-%E3%82%B7%E3%83%B3%E3%83%9C%E3%83%AB-%E6%96%B9%E5%90%91-%E3%82%A2%E3%82%A4%E3%82%B3%E3%83%B3%E3%82%92-%E8%A8%AD%E5%AE%9A-47585/" TargetMode="External"/><Relationship Id="rId5" Type="http://schemas.microsoft.com/office/2007/relationships/hdphoto" Target="../media/hdphoto1.wdp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pixabay.com/ja/%E3%83%80%E3%82%A6%E3%83%B3-%E7%9F%A2%E5%8D%B0-%E6%9B%B2%E7%B7%9A-%E8%A8%98%E5%8F%B7-%E3%82%B7%E3%83%B3%E3%83%9C%E3%83%AB-%E6%96%B9%E5%90%91-%E3%82%A2%E3%82%A4%E3%82%B3%E3%83%B3%E3%82%92-%E8%A8%AD%E5%AE%9A-47585/" TargetMode="External"/><Relationship Id="rId3" Type="http://schemas.openxmlformats.org/officeDocument/2006/relationships/image" Target="../media/image13.png"/><Relationship Id="rId7" Type="http://schemas.microsoft.com/office/2007/relationships/hdphoto" Target="../media/hdphoto2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2.png"/><Relationship Id="rId7" Type="http://schemas.openxmlformats.org/officeDocument/2006/relationships/hyperlink" Target="https://pixabay.com/ja/%E3%83%80%E3%82%A6%E3%83%B3-%E7%9F%A2%E5%8D%B0-%E6%9B%B2%E7%B7%9A-%E8%A8%98%E5%8F%B7-%E3%82%B7%E3%83%B3%E3%83%9C%E3%83%AB-%E6%96%B9%E5%90%91-%E3%82%A2%E3%82%A4%E3%82%B3%E3%83%B3%E3%82%92-%E8%A8%AD%E5%AE%9A-47585/" TargetMode="Externa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Relationship Id="rId6" Type="http://schemas.microsoft.com/office/2007/relationships/hdphoto" Target="../media/hdphoto3.wdp"/><Relationship Id="rId11" Type="http://schemas.openxmlformats.org/officeDocument/2006/relationships/hyperlink" Target="https://pixabay.com/ja/%E3%82%AB%E3%83%BC%E3%82%BD%E3%83%AB-%E6%89%8B-%E3%83%9E%E3%82%A6%E3%82%B9-%E3%82%AF%E3%83%AA%E3%83%83%E3%82%AF-%E4%BA%BA%E5%B7%AE%E3%81%97%E6%8C%87-%E3%83%88%E3%83%AA%E3%82%AC%E3%83%BC%E3%81%AB%E6%8C%87-%E6%8C%87-148819/" TargetMode="External"/><Relationship Id="rId5" Type="http://schemas.openxmlformats.org/officeDocument/2006/relationships/image" Target="../media/image24.png"/><Relationship Id="rId10" Type="http://schemas.openxmlformats.org/officeDocument/2006/relationships/image" Target="../media/image27.png"/><Relationship Id="rId4" Type="http://schemas.openxmlformats.org/officeDocument/2006/relationships/image" Target="../media/image23.png"/><Relationship Id="rId9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62484A93-B6E0-BC94-984D-616BEC52EECA}"/>
              </a:ext>
            </a:extLst>
          </p:cNvPr>
          <p:cNvSpPr/>
          <p:nvPr/>
        </p:nvSpPr>
        <p:spPr>
          <a:xfrm>
            <a:off x="1799692" y="2348881"/>
            <a:ext cx="5544616" cy="1584176"/>
          </a:xfrm>
          <a:prstGeom prst="roundRect">
            <a:avLst/>
          </a:prstGeom>
          <a:solidFill>
            <a:srgbClr val="CCE3EC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E4DB46D4-3F68-B6F5-E5A5-532694674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5829-313E-4A76-8BDD-8F1C79C0CDDF}" type="slidenum">
              <a:rPr kumimoji="1" lang="ja-JP" altLang="en-US" smtClean="0"/>
              <a:pPr/>
              <a:t>0</a:t>
            </a:fld>
            <a:endParaRPr kumimoji="1" lang="ja-JP" altLang="en-US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79557BC6-9D49-37E5-915F-F0A2E730B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88841"/>
            <a:ext cx="9144000" cy="2304256"/>
          </a:xfrm>
        </p:spPr>
        <p:txBody>
          <a:bodyPr/>
          <a:lstStyle/>
          <a:p>
            <a:r>
              <a:rPr lang="en-US" altLang="ja-JP" dirty="0"/>
              <a:t>BI</a:t>
            </a:r>
            <a:r>
              <a:rPr lang="ja-JP" altLang="en-US" dirty="0"/>
              <a:t>レポート閲覧ガイド</a:t>
            </a:r>
            <a:br>
              <a:rPr lang="en-US" altLang="ja-JP" dirty="0"/>
            </a:br>
            <a:r>
              <a:rPr lang="en-US" altLang="ja-JP" sz="2400" dirty="0"/>
              <a:t>【</a:t>
            </a:r>
            <a:r>
              <a:rPr lang="ja-JP" altLang="en-US" sz="2400" dirty="0"/>
              <a:t>売上速報</a:t>
            </a:r>
            <a:r>
              <a:rPr lang="en-US" altLang="ja-JP" sz="2400" dirty="0"/>
              <a:t>】</a:t>
            </a:r>
            <a:r>
              <a:rPr lang="ja-JP" altLang="en-US" sz="2400" dirty="0"/>
              <a:t>編</a:t>
            </a:r>
          </a:p>
        </p:txBody>
      </p:sp>
      <p:sp>
        <p:nvSpPr>
          <p:cNvPr id="5" name="タイトル 3">
            <a:extLst>
              <a:ext uri="{FF2B5EF4-FFF2-40B4-BE49-F238E27FC236}">
                <a16:creationId xmlns:a16="http://schemas.microsoft.com/office/drawing/2014/main" id="{08BFD90E-5EBA-A782-5ED7-0F9B01281708}"/>
              </a:ext>
            </a:extLst>
          </p:cNvPr>
          <p:cNvSpPr txBox="1">
            <a:spLocks/>
          </p:cNvSpPr>
          <p:nvPr/>
        </p:nvSpPr>
        <p:spPr>
          <a:xfrm>
            <a:off x="0" y="4293096"/>
            <a:ext cx="9144000" cy="2160239"/>
          </a:xfrm>
          <a:prstGeom prst="rect">
            <a:avLst/>
          </a:prstGeom>
        </p:spPr>
        <p:txBody>
          <a:bodyPr anchor="b" anchorCtr="0"/>
          <a:lstStyle>
            <a:lvl1pPr algn="ctr" defTabSz="1031626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r>
              <a:rPr lang="en-US" altLang="ja-JP" sz="2800" dirty="0"/>
              <a:t>2024</a:t>
            </a:r>
            <a:r>
              <a:rPr lang="ja-JP" altLang="en-US" sz="2800" dirty="0"/>
              <a:t>年</a:t>
            </a:r>
            <a:r>
              <a:rPr lang="en-US" altLang="ja-JP" sz="2800" dirty="0"/>
              <a:t>5</a:t>
            </a:r>
            <a:r>
              <a:rPr lang="ja-JP" altLang="en-US" sz="2800" dirty="0"/>
              <a:t>月</a:t>
            </a:r>
            <a:r>
              <a:rPr lang="en-US" altLang="ja-JP" sz="2800" dirty="0"/>
              <a:t>1</a:t>
            </a:r>
            <a:r>
              <a:rPr lang="ja-JP" altLang="en-US" sz="2800" dirty="0"/>
              <a:t>日</a:t>
            </a:r>
            <a:endParaRPr lang="en-US" altLang="ja-JP" sz="2800" dirty="0"/>
          </a:p>
          <a:p>
            <a:endParaRPr lang="en-US" altLang="ja-JP" sz="2800" dirty="0"/>
          </a:p>
          <a:p>
            <a:r>
              <a:rPr lang="ja-JP" altLang="en-US" sz="3600" dirty="0"/>
              <a:t>情報システム部</a:t>
            </a:r>
          </a:p>
        </p:txBody>
      </p:sp>
    </p:spTree>
    <p:extLst>
      <p:ext uri="{BB962C8B-B14F-4D97-AF65-F5344CB8AC3E}">
        <p14:creationId xmlns:p14="http://schemas.microsoft.com/office/powerpoint/2010/main" val="3782244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579A769-FEAC-7FD7-393B-B0D330060DD7}"/>
              </a:ext>
            </a:extLst>
          </p:cNvPr>
          <p:cNvSpPr/>
          <p:nvPr/>
        </p:nvSpPr>
        <p:spPr>
          <a:xfrm>
            <a:off x="5397417" y="922956"/>
            <a:ext cx="3423055" cy="54285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FEDB825-D855-296F-DC28-69D4F381B418}"/>
              </a:ext>
            </a:extLst>
          </p:cNvPr>
          <p:cNvSpPr/>
          <p:nvPr/>
        </p:nvSpPr>
        <p:spPr>
          <a:xfrm>
            <a:off x="323528" y="3205115"/>
            <a:ext cx="4824536" cy="315196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タイトル 2">
            <a:extLst>
              <a:ext uri="{FF2B5EF4-FFF2-40B4-BE49-F238E27FC236}">
                <a16:creationId xmlns:a16="http://schemas.microsoft.com/office/drawing/2014/main" id="{5EBEEBA9-94BF-CD02-E7C3-A25A5F63E550}"/>
              </a:ext>
            </a:extLst>
          </p:cNvPr>
          <p:cNvSpPr txBox="1">
            <a:spLocks/>
          </p:cNvSpPr>
          <p:nvPr/>
        </p:nvSpPr>
        <p:spPr>
          <a:xfrm>
            <a:off x="2483648" y="1566957"/>
            <a:ext cx="2520400" cy="560339"/>
          </a:xfrm>
          <a:prstGeom prst="rect">
            <a:avLst/>
          </a:prstGeom>
        </p:spPr>
        <p:txBody>
          <a:bodyPr/>
          <a:lstStyle>
            <a:lvl1pPr algn="l" defTabSz="1031626" rtl="0" eaLnBrk="1" latinLnBrk="0" hangingPunct="1">
              <a:spcBef>
                <a:spcPct val="0"/>
              </a:spcBef>
              <a:buNone/>
              <a:defRPr kumimoji="1" sz="2000" b="1" kern="12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ja-JP" altLang="en-US" sz="1600" dirty="0"/>
              <a:t>「</a:t>
            </a:r>
            <a:r>
              <a:rPr lang="en-US" altLang="ja-JP" sz="1600" dirty="0"/>
              <a:t>Ctrl</a:t>
            </a:r>
            <a:r>
              <a:rPr lang="ja-JP" altLang="en-US" sz="1600" dirty="0"/>
              <a:t>」キーを押しながら、</a:t>
            </a:r>
            <a:endParaRPr lang="en-US" altLang="ja-JP" sz="1600" dirty="0"/>
          </a:p>
          <a:p>
            <a:pPr>
              <a:lnSpc>
                <a:spcPct val="150000"/>
              </a:lnSpc>
            </a:pPr>
            <a:r>
              <a:rPr lang="ja-JP" altLang="en-US" sz="1600" dirty="0"/>
              <a:t>　↓　クリックして下さい。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5829-313E-4A76-8BDD-8F1C79C0CDDF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BI</a:t>
            </a:r>
            <a:r>
              <a:rPr lang="ja-JP" altLang="en-US" dirty="0"/>
              <a:t>レポート閲覧ガイド</a:t>
            </a:r>
            <a:r>
              <a:rPr lang="ja-JP" altLang="en-US" sz="1600" dirty="0"/>
              <a:t>（初期準備）</a:t>
            </a:r>
            <a:endParaRPr kumimoji="1" lang="ja-JP" altLang="en-US" sz="1600" dirty="0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31302CD-4176-4032-BFBE-76420FE6992F}"/>
              </a:ext>
            </a:extLst>
          </p:cNvPr>
          <p:cNvSpPr/>
          <p:nvPr/>
        </p:nvSpPr>
        <p:spPr>
          <a:xfrm>
            <a:off x="2484052" y="2375424"/>
            <a:ext cx="2129591" cy="599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ja-JP" sz="1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【</a:t>
            </a:r>
            <a:r>
              <a:rPr lang="ja-JP" altLang="en-US" sz="1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売上速報</a:t>
            </a:r>
            <a:r>
              <a:rPr lang="en-US" altLang="ja-JP" sz="1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】</a:t>
            </a:r>
          </a:p>
          <a:p>
            <a:pPr>
              <a:lnSpc>
                <a:spcPts val="2100"/>
              </a:lnSpc>
            </a:pPr>
            <a:r>
              <a:rPr lang="en-US" altLang="ja-JP" sz="1400" u="sng" dirty="0" err="1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PowerBI</a:t>
            </a:r>
            <a:r>
              <a:rPr lang="ja-JP" altLang="en-US" sz="1400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レポート</a:t>
            </a:r>
            <a:endParaRPr lang="en-US" altLang="ja-JP" sz="1400" u="sng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902B1F83-396D-9FAD-2B23-19738DDEA30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80094" y="1566957"/>
            <a:ext cx="2129591" cy="1613592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950C8296-EA57-983B-6C8A-4C43A8842CAC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4031500"/>
            <a:ext cx="4536504" cy="21763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319A2E3F-4307-0E82-33AD-67EBDA3635C5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80094" y="4270136"/>
            <a:ext cx="2407641" cy="1855777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B847AF84-7EB9-0775-DF82-B52A87BF112F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1377" y="1566957"/>
            <a:ext cx="1285492" cy="898896"/>
          </a:xfrm>
          <a:prstGeom prst="rect">
            <a:avLst/>
          </a:prstGeom>
        </p:spPr>
      </p:pic>
      <p:sp>
        <p:nvSpPr>
          <p:cNvPr id="27" name="タイトル 2">
            <a:extLst>
              <a:ext uri="{FF2B5EF4-FFF2-40B4-BE49-F238E27FC236}">
                <a16:creationId xmlns:a16="http://schemas.microsoft.com/office/drawing/2014/main" id="{6153FE61-B98A-4438-2A88-715E01B2B7CC}"/>
              </a:ext>
            </a:extLst>
          </p:cNvPr>
          <p:cNvSpPr txBox="1">
            <a:spLocks/>
          </p:cNvSpPr>
          <p:nvPr/>
        </p:nvSpPr>
        <p:spPr>
          <a:xfrm>
            <a:off x="5680094" y="1095015"/>
            <a:ext cx="3051400" cy="471942"/>
          </a:xfrm>
          <a:prstGeom prst="rect">
            <a:avLst/>
          </a:prstGeom>
        </p:spPr>
        <p:txBody>
          <a:bodyPr/>
          <a:lstStyle>
            <a:lvl1pPr algn="l" defTabSz="1031626" rtl="0" eaLnBrk="1" latinLnBrk="0" hangingPunct="1">
              <a:spcBef>
                <a:spcPct val="0"/>
              </a:spcBef>
              <a:buNone/>
              <a:defRPr kumimoji="1" sz="2000" b="1" kern="12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r>
              <a:rPr lang="ja-JP" altLang="en-US" sz="1400" dirty="0">
                <a:solidFill>
                  <a:srgbClr val="0070C0"/>
                </a:solidFill>
              </a:rPr>
              <a:t>次のような警告文が表示される場合</a:t>
            </a:r>
            <a:endParaRPr lang="en-US" altLang="ja-JP" sz="1400" dirty="0">
              <a:solidFill>
                <a:srgbClr val="0070C0"/>
              </a:solidFill>
            </a:endParaRPr>
          </a:p>
          <a:p>
            <a:r>
              <a:rPr lang="ja-JP" altLang="en-US" sz="1400" dirty="0">
                <a:solidFill>
                  <a:srgbClr val="0070C0"/>
                </a:solidFill>
              </a:rPr>
              <a:t>「はい」をクリックして下さい。</a:t>
            </a:r>
          </a:p>
        </p:txBody>
      </p:sp>
      <p:sp>
        <p:nvSpPr>
          <p:cNvPr id="28" name="タイトル 2">
            <a:extLst>
              <a:ext uri="{FF2B5EF4-FFF2-40B4-BE49-F238E27FC236}">
                <a16:creationId xmlns:a16="http://schemas.microsoft.com/office/drawing/2014/main" id="{25BC096B-D442-E044-962D-B50ED7A6E03C}"/>
              </a:ext>
            </a:extLst>
          </p:cNvPr>
          <p:cNvSpPr txBox="1">
            <a:spLocks/>
          </p:cNvSpPr>
          <p:nvPr/>
        </p:nvSpPr>
        <p:spPr>
          <a:xfrm>
            <a:off x="5680094" y="3552948"/>
            <a:ext cx="3051400" cy="717188"/>
          </a:xfrm>
          <a:prstGeom prst="rect">
            <a:avLst/>
          </a:prstGeom>
        </p:spPr>
        <p:txBody>
          <a:bodyPr/>
          <a:lstStyle>
            <a:lvl1pPr algn="l" defTabSz="1031626" rtl="0" eaLnBrk="1" latinLnBrk="0" hangingPunct="1">
              <a:spcBef>
                <a:spcPct val="0"/>
              </a:spcBef>
              <a:buNone/>
              <a:defRPr kumimoji="1" sz="2000" b="1" kern="12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r>
              <a:rPr lang="ja-JP" altLang="en-US" sz="1400" dirty="0">
                <a:solidFill>
                  <a:srgbClr val="0070C0"/>
                </a:solidFill>
              </a:rPr>
              <a:t>サインインが求められた場合</a:t>
            </a:r>
            <a:endParaRPr lang="en-US" altLang="ja-JP" sz="1400" dirty="0">
              <a:solidFill>
                <a:srgbClr val="0070C0"/>
              </a:solidFill>
            </a:endParaRPr>
          </a:p>
          <a:p>
            <a:r>
              <a:rPr lang="ja-JP" altLang="en-US" sz="1400" dirty="0">
                <a:solidFill>
                  <a:srgbClr val="0070C0"/>
                </a:solidFill>
              </a:rPr>
              <a:t>ご自身の</a:t>
            </a:r>
            <a:r>
              <a:rPr lang="en-US" altLang="ja-JP" sz="1400" dirty="0">
                <a:solidFill>
                  <a:srgbClr val="0070C0"/>
                </a:solidFill>
              </a:rPr>
              <a:t>【c-united.co.jp】</a:t>
            </a:r>
            <a:r>
              <a:rPr lang="ja-JP" altLang="en-US" sz="1400" dirty="0">
                <a:solidFill>
                  <a:srgbClr val="0070C0"/>
                </a:solidFill>
              </a:rPr>
              <a:t>アカウント</a:t>
            </a:r>
            <a:endParaRPr lang="en-US" altLang="ja-JP" sz="1400" dirty="0">
              <a:solidFill>
                <a:srgbClr val="0070C0"/>
              </a:solidFill>
            </a:endParaRPr>
          </a:p>
          <a:p>
            <a:r>
              <a:rPr lang="ja-JP" altLang="en-US" sz="1400" dirty="0">
                <a:solidFill>
                  <a:srgbClr val="0070C0"/>
                </a:solidFill>
              </a:rPr>
              <a:t>でサインインして下さい。</a:t>
            </a:r>
          </a:p>
        </p:txBody>
      </p:sp>
      <p:sp>
        <p:nvSpPr>
          <p:cNvPr id="29" name="タイトル 2">
            <a:extLst>
              <a:ext uri="{FF2B5EF4-FFF2-40B4-BE49-F238E27FC236}">
                <a16:creationId xmlns:a16="http://schemas.microsoft.com/office/drawing/2014/main" id="{5216F3D3-52CA-B42A-772F-DF795B10CB1D}"/>
              </a:ext>
            </a:extLst>
          </p:cNvPr>
          <p:cNvSpPr txBox="1">
            <a:spLocks/>
          </p:cNvSpPr>
          <p:nvPr/>
        </p:nvSpPr>
        <p:spPr>
          <a:xfrm>
            <a:off x="467664" y="3321194"/>
            <a:ext cx="4536384" cy="710306"/>
          </a:xfrm>
          <a:prstGeom prst="rect">
            <a:avLst/>
          </a:prstGeom>
        </p:spPr>
        <p:txBody>
          <a:bodyPr/>
          <a:lstStyle>
            <a:lvl1pPr algn="l" defTabSz="1031626" rtl="0" eaLnBrk="1" latinLnBrk="0" hangingPunct="1">
              <a:spcBef>
                <a:spcPct val="0"/>
              </a:spcBef>
              <a:buNone/>
              <a:defRPr kumimoji="1" sz="2000" b="1" kern="12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r>
              <a:rPr lang="ja-JP" altLang="en-US" sz="1400" dirty="0">
                <a:solidFill>
                  <a:srgbClr val="0070C0"/>
                </a:solidFill>
              </a:rPr>
              <a:t>クリックしたままデスクトップまで持っていく、もしくは</a:t>
            </a:r>
            <a:endParaRPr lang="en-US" altLang="ja-JP" sz="1400" dirty="0">
              <a:solidFill>
                <a:srgbClr val="0070C0"/>
              </a:solidFill>
            </a:endParaRPr>
          </a:p>
          <a:p>
            <a:r>
              <a:rPr lang="ja-JP" altLang="en-US" sz="1400" dirty="0">
                <a:solidFill>
                  <a:srgbClr val="0070C0"/>
                </a:solidFill>
              </a:rPr>
              <a:t>★印をクリックしてブックマーク登録する事で</a:t>
            </a:r>
            <a:endParaRPr lang="en-US" altLang="ja-JP" sz="1400" dirty="0">
              <a:solidFill>
                <a:srgbClr val="0070C0"/>
              </a:solidFill>
            </a:endParaRPr>
          </a:p>
          <a:p>
            <a:r>
              <a:rPr lang="ja-JP" altLang="en-US" sz="1400" dirty="0">
                <a:solidFill>
                  <a:srgbClr val="0070C0"/>
                </a:solidFill>
              </a:rPr>
              <a:t>次回以降はショートカットから開くことが出来ます。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B93CAD9B-D382-56D8-CD47-89FD74857117}"/>
              </a:ext>
            </a:extLst>
          </p:cNvPr>
          <p:cNvSpPr/>
          <p:nvPr/>
        </p:nvSpPr>
        <p:spPr>
          <a:xfrm>
            <a:off x="6945589" y="2974691"/>
            <a:ext cx="432048" cy="2109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CF7F3466-77EE-EFC5-972D-D9B7CC3ED426}"/>
              </a:ext>
            </a:extLst>
          </p:cNvPr>
          <p:cNvSpPr/>
          <p:nvPr/>
        </p:nvSpPr>
        <p:spPr>
          <a:xfrm>
            <a:off x="1110410" y="4803251"/>
            <a:ext cx="293358" cy="2109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D9F53AC4-79D7-0416-DF5B-995DB0D85F0A}"/>
              </a:ext>
            </a:extLst>
          </p:cNvPr>
          <p:cNvSpPr/>
          <p:nvPr/>
        </p:nvSpPr>
        <p:spPr>
          <a:xfrm>
            <a:off x="4710690" y="4803250"/>
            <a:ext cx="293358" cy="2109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4" name="図 33" descr="図形, 矢印&#10;&#10;自動的に生成された説明">
            <a:extLst>
              <a:ext uri="{FF2B5EF4-FFF2-40B4-BE49-F238E27FC236}">
                <a16:creationId xmlns:a16="http://schemas.microsoft.com/office/drawing/2014/main" id="{EB766645-311C-7693-0D75-C70B5587228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 rot="15442521">
            <a:off x="1319353" y="4054306"/>
            <a:ext cx="593254" cy="77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052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" presetClass="entr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6" presetClass="emph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50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500"/>
                            </p:stCondLst>
                            <p:childTnLst>
                              <p:par>
                                <p:cTn id="21" presetID="1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7" grpId="0"/>
      <p:bldP spid="28" grpId="1"/>
      <p:bldP spid="30" grpId="1" animBg="1"/>
      <p:bldP spid="30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>
            <a:extLst>
              <a:ext uri="{FF2B5EF4-FFF2-40B4-BE49-F238E27FC236}">
                <a16:creationId xmlns:a16="http://schemas.microsoft.com/office/drawing/2014/main" id="{E11ECD0F-257F-D334-6D0D-D6DE40434C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6024" y="2422451"/>
            <a:ext cx="4659282" cy="3153630"/>
          </a:xfrm>
          <a:prstGeom prst="rect">
            <a:avLst/>
          </a:prstGeom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5829-313E-4A76-8BDD-8F1C79C0CDDF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BI</a:t>
            </a:r>
            <a:r>
              <a:rPr lang="ja-JP" altLang="en-US" dirty="0"/>
              <a:t>レポート閲覧ガイド</a:t>
            </a:r>
            <a:endParaRPr kumimoji="1" lang="ja-JP" altLang="en-US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291BB9AE-D839-4F46-0A48-B127BE2BF70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742" y="1619079"/>
            <a:ext cx="2713665" cy="4927586"/>
          </a:xfrm>
          <a:prstGeom prst="rect">
            <a:avLst/>
          </a:prstGeom>
          <a:ln>
            <a:solidFill>
              <a:schemeClr val="bg1">
                <a:lumMod val="60000"/>
                <a:lumOff val="40000"/>
              </a:schemeClr>
            </a:solidFill>
          </a:ln>
        </p:spPr>
      </p:pic>
      <p:sp>
        <p:nvSpPr>
          <p:cNvPr id="4" name="タイトル 2">
            <a:extLst>
              <a:ext uri="{FF2B5EF4-FFF2-40B4-BE49-F238E27FC236}">
                <a16:creationId xmlns:a16="http://schemas.microsoft.com/office/drawing/2014/main" id="{995AA363-6EBE-CE83-5A4F-0034A33CDB20}"/>
              </a:ext>
            </a:extLst>
          </p:cNvPr>
          <p:cNvSpPr txBox="1">
            <a:spLocks/>
          </p:cNvSpPr>
          <p:nvPr/>
        </p:nvSpPr>
        <p:spPr>
          <a:xfrm>
            <a:off x="179512" y="823473"/>
            <a:ext cx="5976664" cy="795606"/>
          </a:xfrm>
          <a:prstGeom prst="rect">
            <a:avLst/>
          </a:prstGeom>
        </p:spPr>
        <p:txBody>
          <a:bodyPr/>
          <a:lstStyle>
            <a:lvl1pPr algn="l" defTabSz="1031626" rtl="0" eaLnBrk="1" latinLnBrk="0" hangingPunct="1">
              <a:spcBef>
                <a:spcPct val="0"/>
              </a:spcBef>
              <a:buNone/>
              <a:defRPr kumimoji="1" sz="2000" b="1" kern="12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1600" dirty="0" err="1"/>
              <a:t>PowerBI</a:t>
            </a:r>
            <a:r>
              <a:rPr lang="ja-JP" altLang="en-US" sz="1600" dirty="0"/>
              <a:t>が起動したら、左列　</a:t>
            </a:r>
            <a:r>
              <a:rPr lang="en-US" altLang="ja-JP" sz="1600" dirty="0"/>
              <a:t>『</a:t>
            </a:r>
            <a:r>
              <a:rPr lang="ja-JP" altLang="en-US" sz="1600" dirty="0"/>
              <a:t>ワークスペース</a:t>
            </a:r>
            <a:r>
              <a:rPr lang="en-US" altLang="ja-JP" sz="1600" dirty="0"/>
              <a:t>』</a:t>
            </a:r>
            <a:r>
              <a:rPr lang="ja-JP" altLang="en-US" sz="1600" baseline="30000" dirty="0">
                <a:solidFill>
                  <a:srgbClr val="FF0000"/>
                </a:solidFill>
              </a:rPr>
              <a:t>①　</a:t>
            </a:r>
            <a:r>
              <a:rPr lang="ja-JP" altLang="en-US" sz="1600" dirty="0"/>
              <a:t>をクリックします。</a:t>
            </a:r>
            <a:endParaRPr lang="en-US" altLang="ja-JP" sz="1600" dirty="0"/>
          </a:p>
          <a:p>
            <a:pPr>
              <a:lnSpc>
                <a:spcPct val="150000"/>
              </a:lnSpc>
            </a:pPr>
            <a:r>
              <a:rPr lang="ja-JP" altLang="en-US" sz="1600" dirty="0"/>
              <a:t>ワークスペース　</a:t>
            </a:r>
            <a:r>
              <a:rPr lang="en-US" altLang="ja-JP" sz="1600" dirty="0"/>
              <a:t>『1_C-United【</a:t>
            </a:r>
            <a:r>
              <a:rPr lang="ja-JP" altLang="en-US" sz="1600" dirty="0"/>
              <a:t>全社</a:t>
            </a:r>
            <a:r>
              <a:rPr lang="en-US" altLang="ja-JP" sz="1600" dirty="0"/>
              <a:t>】』</a:t>
            </a:r>
            <a:r>
              <a:rPr lang="ja-JP" altLang="en-US" sz="1600" baseline="30000" dirty="0">
                <a:solidFill>
                  <a:srgbClr val="FF0000"/>
                </a:solidFill>
              </a:rPr>
              <a:t>②</a:t>
            </a:r>
            <a:r>
              <a:rPr lang="ja-JP" altLang="en-US" sz="1600" dirty="0"/>
              <a:t>　をクリックします。</a:t>
            </a:r>
            <a:endParaRPr lang="en-US" altLang="ja-JP" sz="1600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7DC1724-D39B-74B1-35DA-1AD3AF3ABDDA}"/>
              </a:ext>
            </a:extLst>
          </p:cNvPr>
          <p:cNvSpPr/>
          <p:nvPr/>
        </p:nvSpPr>
        <p:spPr>
          <a:xfrm>
            <a:off x="467544" y="4672378"/>
            <a:ext cx="504056" cy="5603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B2D6321-63EF-86F0-4F41-024950850FEA}"/>
              </a:ext>
            </a:extLst>
          </p:cNvPr>
          <p:cNvSpPr/>
          <p:nvPr/>
        </p:nvSpPr>
        <p:spPr>
          <a:xfrm>
            <a:off x="971600" y="3144335"/>
            <a:ext cx="1224135" cy="3039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1197E8F-8570-8B2B-8A33-85DA14A1C972}"/>
              </a:ext>
            </a:extLst>
          </p:cNvPr>
          <p:cNvSpPr/>
          <p:nvPr/>
        </p:nvSpPr>
        <p:spPr>
          <a:xfrm>
            <a:off x="3992582" y="3706189"/>
            <a:ext cx="3171706" cy="2988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図形, 矢印&#10;&#10;自動的に生成された説明">
            <a:extLst>
              <a:ext uri="{FF2B5EF4-FFF2-40B4-BE49-F238E27FC236}">
                <a16:creationId xmlns:a16="http://schemas.microsoft.com/office/drawing/2014/main" id="{6F1F00C6-5240-FF48-C016-F704DD2CB86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 rot="17958397">
            <a:off x="2722800" y="2362431"/>
            <a:ext cx="890088" cy="1916510"/>
          </a:xfrm>
          <a:prstGeom prst="rect">
            <a:avLst/>
          </a:prstGeom>
          <a:noFill/>
        </p:spPr>
      </p:pic>
      <p:sp>
        <p:nvSpPr>
          <p:cNvPr id="10" name="タイトル 2">
            <a:extLst>
              <a:ext uri="{FF2B5EF4-FFF2-40B4-BE49-F238E27FC236}">
                <a16:creationId xmlns:a16="http://schemas.microsoft.com/office/drawing/2014/main" id="{61A9D8AC-ED0A-2E1F-5F0D-5C54FB5FC4E7}"/>
              </a:ext>
            </a:extLst>
          </p:cNvPr>
          <p:cNvSpPr txBox="1">
            <a:spLocks/>
          </p:cNvSpPr>
          <p:nvPr/>
        </p:nvSpPr>
        <p:spPr>
          <a:xfrm>
            <a:off x="4139952" y="4005065"/>
            <a:ext cx="3288264" cy="2029462"/>
          </a:xfrm>
          <a:prstGeom prst="rect">
            <a:avLst/>
          </a:prstGeom>
          <a:solidFill>
            <a:srgbClr val="FFFF00">
              <a:alpha val="10000"/>
            </a:srgbClr>
          </a:solidFill>
        </p:spPr>
        <p:txBody>
          <a:bodyPr/>
          <a:lstStyle>
            <a:lvl1pPr algn="l" defTabSz="1031626" rtl="0" eaLnBrk="1" latinLnBrk="0" hangingPunct="1">
              <a:spcBef>
                <a:spcPct val="0"/>
              </a:spcBef>
              <a:buNone/>
              <a:defRPr kumimoji="1" sz="2000" b="1" kern="12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endParaRPr lang="en-US" altLang="ja-JP" sz="1400" b="0" dirty="0">
              <a:solidFill>
                <a:srgbClr val="FF0000"/>
              </a:solidFill>
            </a:endParaRPr>
          </a:p>
          <a:p>
            <a:endParaRPr lang="en-US" altLang="ja-JP" sz="1400" b="0" dirty="0">
              <a:solidFill>
                <a:srgbClr val="FF0000"/>
              </a:solidFill>
            </a:endParaRPr>
          </a:p>
          <a:p>
            <a:endParaRPr lang="en-US" altLang="ja-JP" sz="1400" b="0" dirty="0">
              <a:solidFill>
                <a:srgbClr val="FF0000"/>
              </a:solidFill>
            </a:endParaRPr>
          </a:p>
          <a:p>
            <a:endParaRPr lang="en-US" altLang="ja-JP" sz="1400" b="0" dirty="0">
              <a:solidFill>
                <a:srgbClr val="FF0000"/>
              </a:solidFill>
            </a:endParaRPr>
          </a:p>
          <a:p>
            <a:endParaRPr lang="en-US" altLang="ja-JP" sz="1400" b="0" dirty="0">
              <a:solidFill>
                <a:srgbClr val="FF0000"/>
              </a:solidFill>
            </a:endParaRPr>
          </a:p>
          <a:p>
            <a:endParaRPr lang="en-US" altLang="ja-JP" sz="1400" b="0" dirty="0">
              <a:solidFill>
                <a:srgbClr val="FF0000"/>
              </a:solidFill>
            </a:endParaRPr>
          </a:p>
          <a:p>
            <a:endParaRPr lang="en-US" altLang="ja-JP" sz="1400" b="0" dirty="0">
              <a:solidFill>
                <a:srgbClr val="FF0000"/>
              </a:solidFill>
            </a:endParaRPr>
          </a:p>
          <a:p>
            <a:endParaRPr lang="en-US" altLang="ja-JP" sz="1400" b="0" dirty="0">
              <a:solidFill>
                <a:srgbClr val="FF0000"/>
              </a:solidFill>
            </a:endParaRPr>
          </a:p>
          <a:p>
            <a:r>
              <a:rPr lang="en-US" altLang="ja-JP" sz="1400" b="0" dirty="0">
                <a:solidFill>
                  <a:srgbClr val="FF0000"/>
                </a:solidFill>
              </a:rPr>
              <a:t>※</a:t>
            </a:r>
            <a:r>
              <a:rPr lang="ja-JP" altLang="en-US" sz="1400" b="0" dirty="0">
                <a:solidFill>
                  <a:srgbClr val="FF0000"/>
                </a:solidFill>
              </a:rPr>
              <a:t>権限により閲覧できる帳票は異なります。</a:t>
            </a:r>
          </a:p>
          <a:p>
            <a:endParaRPr lang="ja-JP" altLang="en-US" sz="1400" b="0" dirty="0">
              <a:solidFill>
                <a:srgbClr val="FF0000"/>
              </a:solidFill>
            </a:endParaRPr>
          </a:p>
        </p:txBody>
      </p:sp>
      <p:sp>
        <p:nvSpPr>
          <p:cNvPr id="14" name="タイトル 2">
            <a:extLst>
              <a:ext uri="{FF2B5EF4-FFF2-40B4-BE49-F238E27FC236}">
                <a16:creationId xmlns:a16="http://schemas.microsoft.com/office/drawing/2014/main" id="{3F0F91C1-B038-4CD8-DA82-77F363FE71A7}"/>
              </a:ext>
            </a:extLst>
          </p:cNvPr>
          <p:cNvSpPr txBox="1">
            <a:spLocks/>
          </p:cNvSpPr>
          <p:nvPr/>
        </p:nvSpPr>
        <p:spPr>
          <a:xfrm>
            <a:off x="3876024" y="2021596"/>
            <a:ext cx="3864328" cy="400855"/>
          </a:xfrm>
          <a:prstGeom prst="rect">
            <a:avLst/>
          </a:prstGeom>
        </p:spPr>
        <p:txBody>
          <a:bodyPr/>
          <a:lstStyle>
            <a:lvl1pPr algn="l" defTabSz="1031626" rtl="0" eaLnBrk="1" latinLnBrk="0" hangingPunct="1">
              <a:spcBef>
                <a:spcPct val="0"/>
              </a:spcBef>
              <a:buNone/>
              <a:defRPr kumimoji="1" sz="2000" b="1" kern="12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r>
              <a:rPr lang="en-US" altLang="ja-JP" sz="1600" dirty="0"/>
              <a:t>『1_</a:t>
            </a:r>
            <a:r>
              <a:rPr lang="ja-JP" altLang="en-US" sz="1600" dirty="0"/>
              <a:t>売上速報</a:t>
            </a:r>
            <a:r>
              <a:rPr lang="en-US" altLang="ja-JP" sz="1600" dirty="0"/>
              <a:t>』</a:t>
            </a:r>
            <a:r>
              <a:rPr lang="ja-JP" altLang="en-US" sz="1600" baseline="30000" dirty="0">
                <a:solidFill>
                  <a:srgbClr val="FF0000"/>
                </a:solidFill>
              </a:rPr>
              <a:t>③　</a:t>
            </a:r>
            <a:r>
              <a:rPr lang="ja-JP" altLang="en-US" sz="1600" b="0" baseline="30000" dirty="0">
                <a:solidFill>
                  <a:srgbClr val="FF0000"/>
                </a:solidFill>
              </a:rPr>
              <a:t>型</a:t>
            </a:r>
            <a:r>
              <a:rPr lang="en-US" altLang="ja-JP" sz="1600" b="0" baseline="30000" dirty="0">
                <a:solidFill>
                  <a:srgbClr val="FF0000"/>
                </a:solidFill>
              </a:rPr>
              <a:t>/</a:t>
            </a:r>
            <a:r>
              <a:rPr lang="ja-JP" altLang="en-US" sz="1600" b="0" baseline="30000" dirty="0">
                <a:solidFill>
                  <a:srgbClr val="FF0000"/>
                </a:solidFill>
              </a:rPr>
              <a:t>レポート</a:t>
            </a:r>
            <a:r>
              <a:rPr lang="ja-JP" altLang="en-US" sz="1600" baseline="30000" dirty="0">
                <a:solidFill>
                  <a:srgbClr val="FF0000"/>
                </a:solidFill>
              </a:rPr>
              <a:t>　</a:t>
            </a:r>
            <a:r>
              <a:rPr lang="ja-JP" altLang="en-US" sz="1600" dirty="0"/>
              <a:t>をクリックします。</a:t>
            </a:r>
            <a:endParaRPr lang="en-US" altLang="ja-JP" sz="1600" dirty="0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02E5E4FA-E694-2032-4E80-EE489093F4C3}"/>
              </a:ext>
            </a:extLst>
          </p:cNvPr>
          <p:cNvSpPr/>
          <p:nvPr/>
        </p:nvSpPr>
        <p:spPr>
          <a:xfrm>
            <a:off x="348165" y="5105161"/>
            <a:ext cx="236127" cy="255111"/>
          </a:xfrm>
          <a:prstGeom prst="ellipse">
            <a:avLst/>
          </a:prstGeom>
          <a:solidFill>
            <a:srgbClr val="FFFFFF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rgbClr val="FF0000"/>
                </a:solidFill>
              </a:rPr>
              <a:t>1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6D8597ED-EC83-D362-399B-D5ED4D52C8A9}"/>
              </a:ext>
            </a:extLst>
          </p:cNvPr>
          <p:cNvSpPr/>
          <p:nvPr/>
        </p:nvSpPr>
        <p:spPr>
          <a:xfrm>
            <a:off x="853536" y="3320686"/>
            <a:ext cx="236127" cy="255111"/>
          </a:xfrm>
          <a:prstGeom prst="ellipse">
            <a:avLst/>
          </a:prstGeom>
          <a:solidFill>
            <a:srgbClr val="FFFFFF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rgbClr val="FF0000"/>
                </a:solidFill>
              </a:rPr>
              <a:t>2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8BACAF2B-1324-D681-BE77-A2764CB397AC}"/>
              </a:ext>
            </a:extLst>
          </p:cNvPr>
          <p:cNvSpPr/>
          <p:nvPr/>
        </p:nvSpPr>
        <p:spPr>
          <a:xfrm>
            <a:off x="3878363" y="3871710"/>
            <a:ext cx="236127" cy="255111"/>
          </a:xfrm>
          <a:prstGeom prst="ellipse">
            <a:avLst/>
          </a:prstGeom>
          <a:solidFill>
            <a:srgbClr val="FFFFFF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rgbClr val="FF0000"/>
                </a:solidFill>
              </a:rPr>
              <a:t>3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342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F154136D-9DCB-C316-E49D-D77F915D9D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208079"/>
            <a:ext cx="7554379" cy="3238952"/>
          </a:xfrm>
          <a:prstGeom prst="rect">
            <a:avLst/>
          </a:prstGeom>
        </p:spPr>
      </p:pic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9659E417-F1E4-68D9-58BB-29C1F04A17D6}"/>
              </a:ext>
            </a:extLst>
          </p:cNvPr>
          <p:cNvSpPr/>
          <p:nvPr/>
        </p:nvSpPr>
        <p:spPr>
          <a:xfrm flipV="1">
            <a:off x="323528" y="1870687"/>
            <a:ext cx="7554378" cy="257634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DE636E1-2727-7C39-E621-24DC539F8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5829-313E-4A76-8BDD-8F1C79C0CDDF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E602F837-DC1B-17D6-A169-0805AA11A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BI</a:t>
            </a:r>
            <a:r>
              <a:rPr lang="ja-JP" altLang="en-US" dirty="0"/>
              <a:t>レポート閲覧ガイド　</a:t>
            </a:r>
            <a:r>
              <a:rPr lang="en-US" altLang="ja-JP" sz="1600" dirty="0"/>
              <a:t>【</a:t>
            </a:r>
            <a:r>
              <a:rPr lang="ja-JP" altLang="en-US" sz="1600" dirty="0"/>
              <a:t>売上速報</a:t>
            </a:r>
            <a:r>
              <a:rPr lang="en-US" altLang="ja-JP" sz="1600" dirty="0"/>
              <a:t>】</a:t>
            </a:r>
            <a:r>
              <a:rPr lang="ja-JP" altLang="en-US" sz="1600" dirty="0"/>
              <a:t>帳票</a:t>
            </a:r>
            <a:endParaRPr kumimoji="1" lang="ja-JP" altLang="en-US" sz="1600" dirty="0"/>
          </a:p>
        </p:txBody>
      </p:sp>
      <p:sp>
        <p:nvSpPr>
          <p:cNvPr id="13" name="タイトル 2">
            <a:extLst>
              <a:ext uri="{FF2B5EF4-FFF2-40B4-BE49-F238E27FC236}">
                <a16:creationId xmlns:a16="http://schemas.microsoft.com/office/drawing/2014/main" id="{C2B5031D-579B-697D-3CB8-8C5DC76C117A}"/>
              </a:ext>
            </a:extLst>
          </p:cNvPr>
          <p:cNvSpPr txBox="1">
            <a:spLocks/>
          </p:cNvSpPr>
          <p:nvPr/>
        </p:nvSpPr>
        <p:spPr>
          <a:xfrm>
            <a:off x="179512" y="823474"/>
            <a:ext cx="7056784" cy="335450"/>
          </a:xfrm>
          <a:prstGeom prst="rect">
            <a:avLst/>
          </a:prstGeom>
        </p:spPr>
        <p:txBody>
          <a:bodyPr/>
          <a:lstStyle>
            <a:lvl1pPr algn="l" defTabSz="1031626" rtl="0" eaLnBrk="1" latinLnBrk="0" hangingPunct="1">
              <a:spcBef>
                <a:spcPct val="0"/>
              </a:spcBef>
              <a:buNone/>
              <a:defRPr kumimoji="1" sz="2000" b="1" kern="12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r>
              <a:rPr lang="ja-JP" altLang="en-US" sz="1600" dirty="0"/>
              <a:t>画面上段の項目をクリックする事で表示内容（ページ）の切り替えが出来ます。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1F05D10D-D271-E5D1-DD3D-F39ECA20E1BB}"/>
              </a:ext>
            </a:extLst>
          </p:cNvPr>
          <p:cNvSpPr/>
          <p:nvPr/>
        </p:nvSpPr>
        <p:spPr>
          <a:xfrm flipV="1">
            <a:off x="843503" y="1150608"/>
            <a:ext cx="6408712" cy="3354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3DC36A31-DD74-A69E-844A-17EEFF942A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3548841"/>
            <a:ext cx="4348491" cy="2997823"/>
          </a:xfrm>
          <a:prstGeom prst="rect">
            <a:avLst/>
          </a:prstGeom>
          <a:ln w="19050">
            <a:solidFill>
              <a:srgbClr val="FF0000"/>
            </a:solidFill>
          </a:ln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08AD73A8-8E28-A891-82EB-4760391E72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6372" y="3052123"/>
            <a:ext cx="4046640" cy="2789814"/>
          </a:xfrm>
          <a:prstGeom prst="rect">
            <a:avLst/>
          </a:prstGeom>
          <a:ln w="19050">
            <a:solidFill>
              <a:srgbClr val="FF0000"/>
            </a:solidFill>
          </a:ln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45C2F7B4-161E-58B0-EB1C-972381FCF6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67155" y="2065042"/>
            <a:ext cx="4043813" cy="1940022"/>
          </a:xfrm>
          <a:prstGeom prst="rect">
            <a:avLst/>
          </a:prstGeom>
          <a:ln w="19050">
            <a:solidFill>
              <a:srgbClr val="FF0000"/>
            </a:solidFill>
          </a:ln>
        </p:spPr>
      </p:pic>
      <p:pic>
        <p:nvPicPr>
          <p:cNvPr id="27" name="図 26" descr="図形, 矢印&#10;&#10;自動的に生成された説明">
            <a:extLst>
              <a:ext uri="{FF2B5EF4-FFF2-40B4-BE49-F238E27FC236}">
                <a16:creationId xmlns:a16="http://schemas.microsoft.com/office/drawing/2014/main" id="{DC26C34D-9E1A-CF0B-707B-4CD19562AD7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 rot="18573456" flipH="1">
            <a:off x="3348189" y="1352750"/>
            <a:ext cx="719430" cy="2198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013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49D2C8B2-3CD2-BB2B-BF52-66EF40D055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156" y="1429894"/>
            <a:ext cx="8525426" cy="3655290"/>
          </a:xfrm>
          <a:prstGeom prst="rect">
            <a:avLst/>
          </a:prstGeom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D0E399E-E9A6-4EA1-E8BC-14B01E4E5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5829-313E-4A76-8BDD-8F1C79C0CDDF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F32F7EE6-F22D-4EAE-D5B6-E72F6DD97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BI</a:t>
            </a:r>
            <a:r>
              <a:rPr lang="ja-JP" altLang="en-US" dirty="0"/>
              <a:t>レポート閲覧ガイド　</a:t>
            </a:r>
            <a:r>
              <a:rPr lang="en-US" altLang="ja-JP" sz="1600" dirty="0"/>
              <a:t>【</a:t>
            </a:r>
            <a:r>
              <a:rPr lang="ja-JP" altLang="en-US" sz="1600" dirty="0"/>
              <a:t>売上速報</a:t>
            </a:r>
            <a:r>
              <a:rPr lang="en-US" altLang="ja-JP" sz="1600" dirty="0"/>
              <a:t>】</a:t>
            </a:r>
            <a:r>
              <a:rPr lang="ja-JP" altLang="en-US" sz="1600" dirty="0"/>
              <a:t>帳票</a:t>
            </a:r>
            <a:endParaRPr kumimoji="1" lang="ja-JP" altLang="en-US" sz="1600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6CB2629-2B27-F337-D67C-C5A9A2FF25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7139" y="1738451"/>
            <a:ext cx="929461" cy="1834565"/>
          </a:xfrm>
          <a:prstGeom prst="rect">
            <a:avLst/>
          </a:prstGeom>
          <a:ln w="12700">
            <a:solidFill>
              <a:srgbClr val="FF0000"/>
            </a:solidFill>
          </a:ln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61099B48-E119-A558-7C7C-83C1BB3FAF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8285" y="1738451"/>
            <a:ext cx="913933" cy="1834565"/>
          </a:xfrm>
          <a:prstGeom prst="rect">
            <a:avLst/>
          </a:prstGeom>
          <a:ln w="12700">
            <a:solidFill>
              <a:srgbClr val="FF0000"/>
            </a:solidFill>
          </a:ln>
        </p:spPr>
      </p:pic>
      <p:sp>
        <p:nvSpPr>
          <p:cNvPr id="12" name="タイトル 2">
            <a:extLst>
              <a:ext uri="{FF2B5EF4-FFF2-40B4-BE49-F238E27FC236}">
                <a16:creationId xmlns:a16="http://schemas.microsoft.com/office/drawing/2014/main" id="{E8BB05F2-6C93-B075-AC4D-F4B8F2F05ADA}"/>
              </a:ext>
            </a:extLst>
          </p:cNvPr>
          <p:cNvSpPr txBox="1">
            <a:spLocks/>
          </p:cNvSpPr>
          <p:nvPr/>
        </p:nvSpPr>
        <p:spPr>
          <a:xfrm>
            <a:off x="273396" y="823473"/>
            <a:ext cx="8620186" cy="532838"/>
          </a:xfrm>
          <a:prstGeom prst="rect">
            <a:avLst/>
          </a:prstGeom>
        </p:spPr>
        <p:txBody>
          <a:bodyPr/>
          <a:lstStyle>
            <a:lvl1pPr algn="l" defTabSz="1031626" rtl="0" eaLnBrk="1" latinLnBrk="0" hangingPunct="1">
              <a:spcBef>
                <a:spcPct val="0"/>
              </a:spcBef>
              <a:buNone/>
              <a:defRPr kumimoji="1" sz="2000" b="1" kern="12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r>
              <a:rPr lang="en-US" altLang="ja-JP" sz="1600" dirty="0"/>
              <a:t>『</a:t>
            </a:r>
            <a:r>
              <a:rPr lang="ja-JP" altLang="en-US" sz="1600" dirty="0"/>
              <a:t>年月</a:t>
            </a:r>
            <a:r>
              <a:rPr lang="en-US" altLang="ja-JP" sz="1600" dirty="0"/>
              <a:t>』 『</a:t>
            </a:r>
            <a:r>
              <a:rPr lang="ja-JP" altLang="en-US" sz="1600" dirty="0"/>
              <a:t>業態</a:t>
            </a:r>
            <a:r>
              <a:rPr lang="en-US" altLang="ja-JP" sz="1600" dirty="0"/>
              <a:t>』</a:t>
            </a:r>
            <a:r>
              <a:rPr lang="en-US" altLang="ja-JP" sz="1600" dirty="0">
                <a:solidFill>
                  <a:srgbClr val="0070C0"/>
                </a:solidFill>
              </a:rPr>
              <a:t> </a:t>
            </a:r>
            <a:r>
              <a:rPr lang="ja-JP" altLang="en-US" sz="1600" dirty="0"/>
              <a:t>などの条件を絞り込む事が出来ます。任意の店舗を選択して表示する事も出来ます。</a:t>
            </a:r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A846B391-F4DC-9293-9F70-2CF03172F9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9938" y="1738451"/>
            <a:ext cx="1218821" cy="1978581"/>
          </a:xfrm>
          <a:prstGeom prst="rect">
            <a:avLst/>
          </a:prstGeom>
          <a:ln w="12700">
            <a:solidFill>
              <a:srgbClr val="FF0000"/>
            </a:solidFill>
          </a:ln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93A8AD32-3A6F-2CC1-2266-31E903F2D3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97712" y="1740479"/>
            <a:ext cx="1710309" cy="1688521"/>
          </a:xfrm>
          <a:prstGeom prst="rect">
            <a:avLst/>
          </a:prstGeom>
          <a:ln w="1905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731730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>
            <a:extLst>
              <a:ext uri="{FF2B5EF4-FFF2-40B4-BE49-F238E27FC236}">
                <a16:creationId xmlns:a16="http://schemas.microsoft.com/office/drawing/2014/main" id="{441D104B-B377-E4BB-85AD-162191BFC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052736"/>
            <a:ext cx="7468642" cy="3896269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18CFA947-F6EE-86F9-4142-D0284C5692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573" y="830873"/>
            <a:ext cx="2041359" cy="3797877"/>
          </a:xfrm>
          <a:prstGeom prst="rect">
            <a:avLst/>
          </a:prstGeom>
          <a:ln w="19050">
            <a:solidFill>
              <a:srgbClr val="FF0000"/>
            </a:solidFill>
          </a:ln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5E3EE40-93BE-83C7-8DC7-66F3E91F7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5829-313E-4A76-8BDD-8F1C79C0CDDF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17A034EF-30BB-7DBA-54E6-DE200F105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BI</a:t>
            </a:r>
            <a:r>
              <a:rPr lang="ja-JP" altLang="en-US" dirty="0"/>
              <a:t>レポート閲覧ガイド　</a:t>
            </a:r>
            <a:r>
              <a:rPr lang="en-US" altLang="ja-JP" sz="1600" dirty="0"/>
              <a:t>【</a:t>
            </a:r>
            <a:r>
              <a:rPr lang="ja-JP" altLang="en-US" sz="1600" dirty="0"/>
              <a:t>売上速報</a:t>
            </a:r>
            <a:r>
              <a:rPr lang="en-US" altLang="ja-JP" sz="1600" dirty="0"/>
              <a:t>】</a:t>
            </a:r>
            <a:r>
              <a:rPr lang="ja-JP" altLang="en-US" sz="1600" dirty="0"/>
              <a:t>帳票　＞　</a:t>
            </a:r>
            <a:r>
              <a:rPr lang="en-US" altLang="ja-JP" sz="1600" dirty="0"/>
              <a:t>Dashboard</a:t>
            </a:r>
            <a:r>
              <a:rPr lang="ja-JP" altLang="en-US" sz="1600" dirty="0"/>
              <a:t>編</a:t>
            </a:r>
            <a:endParaRPr kumimoji="1" lang="ja-JP" altLang="en-US" sz="1600" dirty="0"/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1A428930-04DB-416F-C52E-BC1C5FFF4603}"/>
              </a:ext>
            </a:extLst>
          </p:cNvPr>
          <p:cNvSpPr/>
          <p:nvPr/>
        </p:nvSpPr>
        <p:spPr>
          <a:xfrm rot="13256174">
            <a:off x="1046964" y="2678744"/>
            <a:ext cx="271512" cy="111586"/>
          </a:xfrm>
          <a:prstGeom prst="rightArrow">
            <a:avLst>
              <a:gd name="adj1" fmla="val 37973"/>
              <a:gd name="adj2" fmla="val 125482"/>
            </a:avLst>
          </a:prstGeom>
          <a:solidFill>
            <a:srgbClr val="FF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吹き出し: 四角形 14">
            <a:extLst>
              <a:ext uri="{FF2B5EF4-FFF2-40B4-BE49-F238E27FC236}">
                <a16:creationId xmlns:a16="http://schemas.microsoft.com/office/drawing/2014/main" id="{82536CE8-3085-4D01-0562-63A6F4E1EE7A}"/>
              </a:ext>
            </a:extLst>
          </p:cNvPr>
          <p:cNvSpPr/>
          <p:nvPr/>
        </p:nvSpPr>
        <p:spPr>
          <a:xfrm>
            <a:off x="763863" y="3835657"/>
            <a:ext cx="2174381" cy="2473663"/>
          </a:xfrm>
          <a:prstGeom prst="wedgeRectCallout">
            <a:avLst>
              <a:gd name="adj1" fmla="val -29260"/>
              <a:gd name="adj2" fmla="val -88408"/>
            </a:avLst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10800000" scaled="1"/>
            <a:tileRect/>
          </a:gradFill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詳細数値を確認したい日に</a:t>
            </a:r>
            <a:endParaRPr kumimoji="1" lang="en-US" altLang="ja-JP" sz="14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マウスポインタを合わせると</a:t>
            </a:r>
            <a:endParaRPr kumimoji="1" lang="en-US" altLang="ja-JP" sz="14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具体的な数値を見る事が</a:t>
            </a:r>
            <a:endParaRPr lang="en-US" altLang="ja-JP" sz="14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出来ます。</a:t>
            </a:r>
          </a:p>
        </p:txBody>
      </p:sp>
      <p:sp>
        <p:nvSpPr>
          <p:cNvPr id="16" name="吹き出し: 四角形 15">
            <a:extLst>
              <a:ext uri="{FF2B5EF4-FFF2-40B4-BE49-F238E27FC236}">
                <a16:creationId xmlns:a16="http://schemas.microsoft.com/office/drawing/2014/main" id="{1DCB33DD-420D-711B-B988-D508ABEF2323}"/>
              </a:ext>
            </a:extLst>
          </p:cNvPr>
          <p:cNvSpPr/>
          <p:nvPr/>
        </p:nvSpPr>
        <p:spPr>
          <a:xfrm>
            <a:off x="4351311" y="1917743"/>
            <a:ext cx="2254676" cy="2711007"/>
          </a:xfrm>
          <a:prstGeom prst="wedgeRectCallout">
            <a:avLst>
              <a:gd name="adj1" fmla="val -108349"/>
              <a:gd name="adj2" fmla="val -46127"/>
            </a:avLst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10800000" scaled="1"/>
            <a:tileRect/>
          </a:gradFill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「売上」「客数」「客単価」</a:t>
            </a:r>
            <a:endParaRPr kumimoji="1" lang="en-US" altLang="ja-JP" sz="14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それぞれの推移表上で</a:t>
            </a:r>
            <a:endParaRPr lang="en-US" altLang="ja-JP" sz="14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右クリックして</a:t>
            </a:r>
            <a:endParaRPr kumimoji="1" lang="en-US" altLang="ja-JP" sz="14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テーブルとして表示</a:t>
            </a:r>
            <a:r>
              <a:rPr lang="en-US" altLang="ja-JP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endParaRPr lang="en-US" altLang="ja-JP" sz="14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クリックすると月間データが</a:t>
            </a:r>
            <a:endParaRPr kumimoji="1" lang="en-US" altLang="ja-JP" sz="14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一覧で見ることが</a:t>
            </a:r>
            <a:r>
              <a:rPr kumimoji="1"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出来ます。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63E3F701-86C5-A5A6-488E-A95D59AD9B0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23319" y="3332606"/>
            <a:ext cx="2147348" cy="1224136"/>
          </a:xfrm>
          <a:prstGeom prst="rect">
            <a:avLst/>
          </a:prstGeom>
          <a:ln>
            <a:noFill/>
          </a:ln>
        </p:spPr>
      </p:pic>
      <p:pic>
        <p:nvPicPr>
          <p:cNvPr id="14" name="図 13" descr="図形, 矢印&#10;&#10;自動的に生成された説明">
            <a:extLst>
              <a:ext uri="{FF2B5EF4-FFF2-40B4-BE49-F238E27FC236}">
                <a16:creationId xmlns:a16="http://schemas.microsoft.com/office/drawing/2014/main" id="{11EC1625-1AAE-8210-8D0D-E3A28F61252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 rot="16200000">
            <a:off x="6322772" y="3206065"/>
            <a:ext cx="636936" cy="1147246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98558396-C359-9E2A-EFC8-3D5C3079B3E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3410" y="4828457"/>
            <a:ext cx="1875165" cy="1408855"/>
          </a:xfrm>
          <a:prstGeom prst="rect">
            <a:avLst/>
          </a:prstGeom>
        </p:spPr>
      </p:pic>
      <p:sp>
        <p:nvSpPr>
          <p:cNvPr id="43" name="吹き出し: 四角形 42">
            <a:extLst>
              <a:ext uri="{FF2B5EF4-FFF2-40B4-BE49-F238E27FC236}">
                <a16:creationId xmlns:a16="http://schemas.microsoft.com/office/drawing/2014/main" id="{23B819D9-39E1-A7A1-D29A-EBE7C1595831}"/>
              </a:ext>
            </a:extLst>
          </p:cNvPr>
          <p:cNvSpPr/>
          <p:nvPr/>
        </p:nvSpPr>
        <p:spPr>
          <a:xfrm>
            <a:off x="3189340" y="5185605"/>
            <a:ext cx="4321582" cy="1306876"/>
          </a:xfrm>
          <a:prstGeom prst="wedgeRectCallout">
            <a:avLst>
              <a:gd name="adj1" fmla="val 55087"/>
              <a:gd name="adj2" fmla="val -71656"/>
            </a:avLst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10800000" scaled="1"/>
            <a:tileRect/>
          </a:gradFill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手のマークが出た状態で </a:t>
            </a:r>
            <a:r>
              <a:rPr lang="en-US" altLang="ja-JP" sz="1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1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en-US" altLang="ja-JP" sz="1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en-US" altLang="ja-JP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をスライドさせる事で</a:t>
            </a:r>
            <a:endParaRPr lang="en-US" altLang="ja-JP" sz="14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表示期間を調整することが</a:t>
            </a:r>
            <a:r>
              <a:rPr kumimoji="1"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出来ます。</a:t>
            </a: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E2D6909A-2553-EC6A-56E8-FC28A493228E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14873" y="5682811"/>
            <a:ext cx="4239498" cy="792797"/>
          </a:xfrm>
          <a:prstGeom prst="rect">
            <a:avLst/>
          </a:prstGeom>
          <a:ln w="12700">
            <a:noFill/>
          </a:ln>
        </p:spPr>
      </p:pic>
      <p:sp>
        <p:nvSpPr>
          <p:cNvPr id="17" name="矢印: 左右 16">
            <a:extLst>
              <a:ext uri="{FF2B5EF4-FFF2-40B4-BE49-F238E27FC236}">
                <a16:creationId xmlns:a16="http://schemas.microsoft.com/office/drawing/2014/main" id="{420C0FF9-D5F5-7CB4-FA01-DB723EEF0A0F}"/>
              </a:ext>
            </a:extLst>
          </p:cNvPr>
          <p:cNvSpPr/>
          <p:nvPr/>
        </p:nvSpPr>
        <p:spPr>
          <a:xfrm>
            <a:off x="7524328" y="5128741"/>
            <a:ext cx="666843" cy="172467"/>
          </a:xfrm>
          <a:prstGeom prst="leftRightArrow">
            <a:avLst/>
          </a:prstGeom>
          <a:solidFill>
            <a:srgbClr val="FFC000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12700">
                <a:solidFill>
                  <a:schemeClr val="tx1"/>
                </a:solidFill>
              </a:ln>
              <a:solidFill>
                <a:schemeClr val="tx2"/>
              </a:solidFill>
            </a:endParaRPr>
          </a:p>
        </p:txBody>
      </p:sp>
      <p:pic>
        <p:nvPicPr>
          <p:cNvPr id="20" name="図 19" descr="アイコン&#10;&#10;自動的に生成された説明">
            <a:extLst>
              <a:ext uri="{FF2B5EF4-FFF2-40B4-BE49-F238E27FC236}">
                <a16:creationId xmlns:a16="http://schemas.microsoft.com/office/drawing/2014/main" id="{62CFD812-6B86-A614-5026-0455909F61B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7762018" y="4869160"/>
            <a:ext cx="174168" cy="274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766536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マスタ">
  <a:themeElements>
    <a:clrScheme name="企業カラーVer.">
      <a:dk1>
        <a:srgbClr val="002D57"/>
      </a:dk1>
      <a:lt1>
        <a:srgbClr val="BEBEB3"/>
      </a:lt1>
      <a:dk2>
        <a:srgbClr val="002D57"/>
      </a:dk2>
      <a:lt2>
        <a:srgbClr val="BEBEB3"/>
      </a:lt2>
      <a:accent1>
        <a:srgbClr val="EABEBF"/>
      </a:accent1>
      <a:accent2>
        <a:srgbClr val="CADAB2"/>
      </a:accent2>
      <a:accent3>
        <a:srgbClr val="A8C1D4"/>
      </a:accent3>
      <a:accent4>
        <a:srgbClr val="F6D39C"/>
      </a:accent4>
      <a:accent5>
        <a:srgbClr val="BDD7CE"/>
      </a:accent5>
      <a:accent6>
        <a:srgbClr val="D0B5C3"/>
      </a:accent6>
      <a:hlink>
        <a:srgbClr val="0000FF"/>
      </a:hlink>
      <a:folHlink>
        <a:srgbClr val="800080"/>
      </a:folHlink>
    </a:clrScheme>
    <a:fontScheme name="CHゴシック">
      <a:majorFont>
        <a:latin typeface="Lato"/>
        <a:ea typeface="メイリオ"/>
        <a:cs typeface=""/>
      </a:majorFont>
      <a:minorFont>
        <a:latin typeface="Lato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Hゴシック">
      <a:majorFont>
        <a:latin typeface="Lato"/>
        <a:ea typeface="メイリオ"/>
        <a:cs typeface=""/>
      </a:majorFont>
      <a:minorFont>
        <a:latin typeface="Lato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Hゴシック">
      <a:majorFont>
        <a:latin typeface="Lato"/>
        <a:ea typeface="メイリオ"/>
        <a:cs typeface=""/>
      </a:majorFont>
      <a:minorFont>
        <a:latin typeface="Lato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ch_template</Template>
  <TotalTime>7533</TotalTime>
  <Words>333</Words>
  <Application>Microsoft Office PowerPoint</Application>
  <PresentationFormat>画面に合わせる (4:3)</PresentationFormat>
  <Paragraphs>56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Meiryo UI</vt:lpstr>
      <vt:lpstr>UD デジタル 教科書体 NP-R</vt:lpstr>
      <vt:lpstr>Arial</vt:lpstr>
      <vt:lpstr>Lato</vt:lpstr>
      <vt:lpstr>標準マスタ</vt:lpstr>
      <vt:lpstr>BIレポート閲覧ガイド 【売上速報】編</vt:lpstr>
      <vt:lpstr>BIレポート閲覧ガイド（初期準備）</vt:lpstr>
      <vt:lpstr>BIレポート閲覧ガイド</vt:lpstr>
      <vt:lpstr>BIレポート閲覧ガイド　【売上速報】帳票</vt:lpstr>
      <vt:lpstr>BIレポート閲覧ガイド　【売上速報】帳票</vt:lpstr>
      <vt:lpstr>BIレポート閲覧ガイド　【売上速報】帳票　＞　Dashboard編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</dc:title>
  <dc:creator>ahayashi</dc:creator>
  <cp:lastModifiedBy>島貫 圭太</cp:lastModifiedBy>
  <cp:revision>193</cp:revision>
  <cp:lastPrinted>2020-03-17T07:46:42Z</cp:lastPrinted>
  <dcterms:created xsi:type="dcterms:W3CDTF">2016-12-24T02:30:41Z</dcterms:created>
  <dcterms:modified xsi:type="dcterms:W3CDTF">2024-04-30T09:02:12Z</dcterms:modified>
</cp:coreProperties>
</file>