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93" r:id="rId2"/>
    <p:sldId id="291" r:id="rId3"/>
    <p:sldId id="297" r:id="rId4"/>
    <p:sldId id="294" r:id="rId5"/>
    <p:sldId id="296" r:id="rId6"/>
    <p:sldId id="295" r:id="rId7"/>
  </p:sldIdLst>
  <p:sldSz cx="9144000" cy="6858000" type="screen4x3"/>
  <p:notesSz cx="6735763" cy="9866313"/>
  <p:defaultTextStyle>
    <a:defPPr>
      <a:defRPr lang="ja-JP"/>
    </a:defPPr>
    <a:lvl1pPr marL="0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E3EC"/>
    <a:srgbClr val="AED6DC"/>
    <a:srgbClr val="F8F8F8"/>
    <a:srgbClr val="64AFC3"/>
    <a:srgbClr val="BEDDE6"/>
    <a:srgbClr val="FF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5939" autoAdjust="0"/>
  </p:normalViewPr>
  <p:slideViewPr>
    <p:cSldViewPr>
      <p:cViewPr varScale="1">
        <p:scale>
          <a:sx n="85" d="100"/>
          <a:sy n="85" d="100"/>
        </p:scale>
        <p:origin x="5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728" y="2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736033" cy="2886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/>
            </a:lvl1pPr>
          </a:lstStyle>
          <a:p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-1" y="9372600"/>
            <a:ext cx="1894805" cy="49371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pPr algn="l"/>
            <a:fld id="{41F8876F-17BB-4323-A739-984D81BA3E8E}" type="datetimeFigureOut">
              <a:rPr kumimoji="1" lang="ja-JP" altLang="en-US" smtClean="0">
                <a:solidFill>
                  <a:srgbClr val="002060"/>
                </a:solidFill>
              </a:rPr>
              <a:pPr algn="l"/>
              <a:t>2024/1/14</a:t>
            </a:fld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891717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808041" y="9371013"/>
            <a:ext cx="1926134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CC0B-D6EF-4CC3-B6B8-8EE48C2E6454}" type="slidenum">
              <a:rPr kumimoji="1" lang="ja-JP" altLang="en-US" smtClean="0">
                <a:solidFill>
                  <a:srgbClr val="002060"/>
                </a:solidFill>
              </a:rPr>
              <a:pPr/>
              <a:t>‹#›</a:t>
            </a:fld>
            <a:endParaRPr kumimoji="1" lang="ja-JP" altLang="en-US">
              <a:solidFill>
                <a:srgbClr val="00206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288640"/>
            <a:ext cx="673576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6133" y="54516"/>
            <a:ext cx="1014986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096073" cy="2886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0" y="9372997"/>
            <a:ext cx="1999729" cy="49331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5D1366D0-2337-4BC2-8CB2-08854371108A}" type="datetimeFigureOut">
              <a:rPr lang="ja-JP" altLang="en-US" smtClean="0"/>
              <a:pPr/>
              <a:t>2024/1/14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999729" y="937299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916053" y="9371285"/>
            <a:ext cx="181815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E8B7A358-F74E-4D9B-AA73-774FDF8339C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288640"/>
            <a:ext cx="673576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133" y="36612"/>
            <a:ext cx="1014986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マス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3" name="タイトル 3"/>
          <p:cNvSpPr>
            <a:spLocks noGrp="1"/>
          </p:cNvSpPr>
          <p:nvPr>
            <p:ph type="title"/>
          </p:nvPr>
        </p:nvSpPr>
        <p:spPr>
          <a:xfrm>
            <a:off x="0" y="2355609"/>
            <a:ext cx="9144000" cy="1325563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 userDrawn="1"/>
        </p:nvSpPr>
        <p:spPr>
          <a:xfrm>
            <a:off x="971600" y="1670879"/>
            <a:ext cx="7172001" cy="2298325"/>
          </a:xfrm>
          <a:prstGeom prst="roundRect">
            <a:avLst/>
          </a:prstGeom>
          <a:solidFill>
            <a:srgbClr val="CCE3E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4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F5829-313E-4A76-8BDD-8F1C79C0CDD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>
          <a:xfrm>
            <a:off x="0" y="2362841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31A108B-223D-4E93-9C6C-51B770925BF1}"/>
              </a:ext>
            </a:extLst>
          </p:cNvPr>
          <p:cNvCxnSpPr>
            <a:cxnSpLocks/>
          </p:cNvCxnSpPr>
          <p:nvPr userDrawn="1"/>
        </p:nvCxnSpPr>
        <p:spPr>
          <a:xfrm>
            <a:off x="251520" y="700577"/>
            <a:ext cx="86409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79512" y="311336"/>
            <a:ext cx="8263830" cy="33545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5864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各シートマス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931A108B-223D-4E93-9C6C-51B770925BF1}"/>
              </a:ext>
            </a:extLst>
          </p:cNvPr>
          <p:cNvCxnSpPr>
            <a:cxnSpLocks/>
          </p:cNvCxnSpPr>
          <p:nvPr userDrawn="1"/>
        </p:nvCxnSpPr>
        <p:spPr>
          <a:xfrm>
            <a:off x="251520" y="700577"/>
            <a:ext cx="86409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179512" y="311336"/>
            <a:ext cx="8263830" cy="33545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64A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 </a:t>
            </a:r>
            <a:r>
              <a:rPr kumimoji="1" lang="en-US" altLang="ja-JP" sz="1100" baseline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C-United Co., Ltd.</a:t>
            </a:r>
            <a:endParaRPr kumimoji="1" lang="ja-JP" altLang="en-US" sz="11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432" y="0"/>
            <a:ext cx="9144000" cy="260648"/>
          </a:xfrm>
          <a:prstGeom prst="rect">
            <a:avLst/>
          </a:prstGeom>
          <a:solidFill>
            <a:srgbClr val="64A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74904" y="6592271"/>
            <a:ext cx="2133600" cy="265733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400" b="1">
                <a:solidFill>
                  <a:schemeClr val="bg1">
                    <a:lumMod val="20000"/>
                    <a:lumOff val="8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</a:lstStyle>
          <a:p>
            <a:fld id="{571F5829-313E-4A76-8BDD-8F1C79C0CDD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319EB81-B0D1-1649-8673-26C3904911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157648" cy="2845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4" r:id="rId2"/>
    <p:sldLayoutId id="2147483681" r:id="rId3"/>
  </p:sldLayoutIdLst>
  <p:hf hdr="0" ftr="0"/>
  <p:txStyles>
    <p:titleStyle>
      <a:lvl1pPr algn="ctr" defTabSz="103162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j-cs"/>
        </a:defRPr>
      </a:lvl1pPr>
    </p:titleStyle>
    <p:bodyStyle>
      <a:lvl1pPr marL="386860" indent="-386860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36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n-cs"/>
        </a:defRPr>
      </a:lvl1pPr>
      <a:lvl2pPr marL="838196" indent="-322383" algn="l" defTabSz="103162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n-cs"/>
        </a:defRPr>
      </a:lvl2pPr>
      <a:lvl3pPr marL="1289533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n-cs"/>
        </a:defRPr>
      </a:lvl3pPr>
      <a:lvl4pPr marL="1805346" indent="-257907" algn="l" defTabSz="103162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n-cs"/>
        </a:defRPr>
      </a:lvl4pPr>
      <a:lvl5pPr marL="2321159" indent="-257907" algn="l" defTabSz="103162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UD デジタル 教科書体 NP-R" panose="02020400000000000000" pitchFamily="18" charset="-128"/>
          <a:ea typeface="UD デジタル 教科書体 NP-R" panose="02020400000000000000" pitchFamily="18" charset="-128"/>
          <a:cs typeface="+mn-cs"/>
        </a:defRPr>
      </a:lvl5pPr>
      <a:lvl6pPr marL="2836972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ja/%E3%83%80%E3%82%A6%E3%83%B3-%E7%9F%A2%E5%8D%B0-%E6%9B%B2%E7%B7%9A-%E8%A8%98%E5%8F%B7-%E3%82%B7%E3%83%B3%E3%83%9C%E3%83%AB-%E6%96%B9%E5%90%91-%E3%82%A2%E3%82%A4%E3%82%B3%E3%83%B3%E3%82%92-%E8%A8%AD%E5%AE%9A-47585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app.powerbi.com/home?tenant=da30331d-08e9-4ebe-afd6-d4aac208542f&amp;experience=power-b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ja/%E3%83%80%E3%82%A6%E3%83%B3-%E7%9F%A2%E5%8D%B0-%E6%9B%B2%E7%B7%9A-%E8%A8%98%E5%8F%B7-%E3%82%B7%E3%83%B3%E3%83%9C%E3%83%AB-%E6%96%B9%E5%90%91-%E3%82%A2%E3%82%A4%E3%82%B3%E3%83%B3%E3%82%92-%E8%A8%AD%E5%AE%9A-47585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ja/%E3%82%AB%E3%83%BC%E3%82%BD%E3%83%AB-%E6%89%8B-%E3%83%9E%E3%82%A6%E3%82%B9-%E3%82%AF%E3%83%AA%E3%83%83%E3%82%AF-%E4%BA%BA%E5%B7%AE%E3%81%97%E6%8C%87-%E3%83%88%E3%83%AA%E3%82%AC%E3%83%BC%E3%81%AB%E6%8C%87-%E6%8C%87-148819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pixabay.com/ja/%E3%83%80%E3%82%A6%E3%83%B3-%E7%9F%A2%E5%8D%B0-%E6%9B%B2%E7%B7%9A-%E8%A8%98%E5%8F%B7-%E3%82%B7%E3%83%B3%E3%83%9C%E3%83%AB-%E6%96%B9%E5%90%91-%E3%82%A2%E3%82%A4%E3%82%B3%E3%83%B3%E3%82%92-%E8%A8%AD%E5%AE%9A-47585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pixabay.com/ja/%E3%83%80%E3%82%A6%E3%83%B3-%E7%9F%A2%E5%8D%B0-%E6%9B%B2%E7%B7%9A-%E8%A8%98%E5%8F%B7-%E3%82%B7%E3%83%B3%E3%83%9C%E3%83%AB-%E6%96%B9%E5%90%91-%E3%82%A2%E3%82%A4%E3%82%B3%E3%83%B3%E3%82%92-%E8%A8%AD%E5%AE%9A-47585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2484A93-B6E0-BC94-984D-616BEC52EECA}"/>
              </a:ext>
            </a:extLst>
          </p:cNvPr>
          <p:cNvSpPr/>
          <p:nvPr/>
        </p:nvSpPr>
        <p:spPr>
          <a:xfrm>
            <a:off x="1799692" y="2348881"/>
            <a:ext cx="5544616" cy="1584176"/>
          </a:xfrm>
          <a:prstGeom prst="roundRect">
            <a:avLst/>
          </a:prstGeom>
          <a:solidFill>
            <a:srgbClr val="CCE3E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4DB46D4-3F68-B6F5-E5A5-53269467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9557BC6-9D49-37E5-915F-F0A2E730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8841"/>
            <a:ext cx="9144000" cy="2304256"/>
          </a:xfrm>
        </p:spPr>
        <p:txBody>
          <a:bodyPr/>
          <a:lstStyle/>
          <a:p>
            <a:r>
              <a:rPr lang="en-US" altLang="ja-JP" dirty="0"/>
              <a:t>BI</a:t>
            </a:r>
            <a:r>
              <a:rPr lang="ja-JP" altLang="en-US" dirty="0"/>
              <a:t>レポート閲覧ガイド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08BFD90E-5EBA-A782-5ED7-0F9B01281708}"/>
              </a:ext>
            </a:extLst>
          </p:cNvPr>
          <p:cNvSpPr txBox="1">
            <a:spLocks/>
          </p:cNvSpPr>
          <p:nvPr/>
        </p:nvSpPr>
        <p:spPr>
          <a:xfrm>
            <a:off x="0" y="4293096"/>
            <a:ext cx="9144000" cy="2160239"/>
          </a:xfrm>
          <a:prstGeom prst="rect">
            <a:avLst/>
          </a:prstGeom>
        </p:spPr>
        <p:txBody>
          <a:bodyPr anchor="b" anchorCtr="0"/>
          <a:lstStyle>
            <a:lvl1pPr algn="ctr" defTabSz="1031626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800" dirty="0"/>
              <a:t>2024</a:t>
            </a:r>
            <a:r>
              <a:rPr lang="ja-JP" altLang="en-US" sz="2800" dirty="0"/>
              <a:t>年</a:t>
            </a:r>
            <a:r>
              <a:rPr lang="en-US" altLang="ja-JP" sz="2800" dirty="0"/>
              <a:t>1</a:t>
            </a:r>
            <a:r>
              <a:rPr lang="ja-JP" altLang="en-US" sz="2800" dirty="0"/>
              <a:t>月</a:t>
            </a:r>
            <a:r>
              <a:rPr lang="en-US" altLang="ja-JP" sz="2800" dirty="0"/>
              <a:t>15</a:t>
            </a:r>
            <a:r>
              <a:rPr lang="ja-JP" altLang="en-US" sz="2800" dirty="0"/>
              <a:t>日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3600" dirty="0"/>
              <a:t>情報システム部</a:t>
            </a:r>
          </a:p>
        </p:txBody>
      </p:sp>
    </p:spTree>
    <p:extLst>
      <p:ext uri="{BB962C8B-B14F-4D97-AF65-F5344CB8AC3E}">
        <p14:creationId xmlns:p14="http://schemas.microsoft.com/office/powerpoint/2010/main" val="378224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">
            <a:extLst>
              <a:ext uri="{FF2B5EF4-FFF2-40B4-BE49-F238E27FC236}">
                <a16:creationId xmlns:a16="http://schemas.microsoft.com/office/drawing/2014/main" id="{5EBEEBA9-94BF-CD02-E7C3-A25A5F63E550}"/>
              </a:ext>
            </a:extLst>
          </p:cNvPr>
          <p:cNvSpPr txBox="1">
            <a:spLocks/>
          </p:cNvSpPr>
          <p:nvPr/>
        </p:nvSpPr>
        <p:spPr>
          <a:xfrm>
            <a:off x="179512" y="823473"/>
            <a:ext cx="4032448" cy="560339"/>
          </a:xfrm>
          <a:prstGeom prst="rect">
            <a:avLst/>
          </a:prstGeom>
        </p:spPr>
        <p:txBody>
          <a:bodyPr/>
          <a:lstStyle>
            <a:lvl1pPr algn="l" defTabSz="1031626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1600" dirty="0"/>
              <a:t>はじめに「</a:t>
            </a:r>
            <a:r>
              <a:rPr lang="en-US" altLang="ja-JP" sz="1600" dirty="0"/>
              <a:t>Ctrl</a:t>
            </a:r>
            <a:r>
              <a:rPr lang="ja-JP" altLang="en-US" sz="1600" dirty="0"/>
              <a:t>」キーを押しながら、</a:t>
            </a:r>
            <a:endParaRPr lang="en-US" altLang="ja-JP" sz="1600" dirty="0"/>
          </a:p>
          <a:p>
            <a:r>
              <a:rPr lang="ja-JP" altLang="en-US" sz="1600" dirty="0"/>
              <a:t>こちらを　　　　　　　　　　　　　クリックして下さい。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</a:t>
            </a:r>
            <a:r>
              <a:rPr lang="ja-JP" altLang="en-US" dirty="0"/>
              <a:t>レポート閲覧ガイド</a:t>
            </a:r>
            <a:r>
              <a:rPr lang="ja-JP" altLang="en-US" sz="1600" dirty="0"/>
              <a:t>（初期準備）</a:t>
            </a:r>
            <a:endParaRPr kumimoji="1" lang="ja-JP" altLang="en-US" sz="16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31302CD-4176-4032-BFBE-76420FE6992F}"/>
              </a:ext>
            </a:extLst>
          </p:cNvPr>
          <p:cNvSpPr/>
          <p:nvPr/>
        </p:nvSpPr>
        <p:spPr>
          <a:xfrm>
            <a:off x="897770" y="1053851"/>
            <a:ext cx="1802022" cy="335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ja-JP" sz="16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PowerBI</a:t>
            </a:r>
            <a:r>
              <a:rPr lang="ja-JP" altLang="en-US" sz="1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レポート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02B1F83-396D-9FAD-2B23-19738DDEA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409" y="1954341"/>
            <a:ext cx="2129591" cy="161359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50C8296-EA57-983B-6C8A-4C43A8842C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92" y="4370339"/>
            <a:ext cx="4536504" cy="217632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19A2E3F-4307-0E82-33AD-67EBDA3635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942" y="2805912"/>
            <a:ext cx="2407641" cy="185577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847AF84-7EB9-0775-DF82-B52A87BF11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83812"/>
            <a:ext cx="1285492" cy="898896"/>
          </a:xfrm>
          <a:prstGeom prst="rect">
            <a:avLst/>
          </a:prstGeom>
        </p:spPr>
      </p:pic>
      <p:sp>
        <p:nvSpPr>
          <p:cNvPr id="27" name="タイトル 2">
            <a:extLst>
              <a:ext uri="{FF2B5EF4-FFF2-40B4-BE49-F238E27FC236}">
                <a16:creationId xmlns:a16="http://schemas.microsoft.com/office/drawing/2014/main" id="{6153FE61-B98A-4438-2A88-715E01B2B7CC}"/>
              </a:ext>
            </a:extLst>
          </p:cNvPr>
          <p:cNvSpPr txBox="1">
            <a:spLocks/>
          </p:cNvSpPr>
          <p:nvPr/>
        </p:nvSpPr>
        <p:spPr>
          <a:xfrm>
            <a:off x="2442409" y="1482399"/>
            <a:ext cx="3124198" cy="471942"/>
          </a:xfrm>
          <a:prstGeom prst="rect">
            <a:avLst/>
          </a:prstGeom>
        </p:spPr>
        <p:txBody>
          <a:bodyPr/>
          <a:lstStyle>
            <a:lvl1pPr algn="l" defTabSz="1031626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0070C0"/>
                </a:solidFill>
              </a:rPr>
              <a:t>次のような警告文が表示される場合</a:t>
            </a:r>
            <a:endParaRPr lang="en-US" altLang="ja-JP" sz="1400" dirty="0">
              <a:solidFill>
                <a:srgbClr val="0070C0"/>
              </a:solidFill>
            </a:endParaRPr>
          </a:p>
          <a:p>
            <a:r>
              <a:rPr lang="ja-JP" altLang="en-US" sz="1400" dirty="0">
                <a:solidFill>
                  <a:srgbClr val="0070C0"/>
                </a:solidFill>
              </a:rPr>
              <a:t>「はい」をクリックして下さい。</a:t>
            </a:r>
          </a:p>
        </p:txBody>
      </p:sp>
      <p:sp>
        <p:nvSpPr>
          <p:cNvPr id="28" name="タイトル 2">
            <a:extLst>
              <a:ext uri="{FF2B5EF4-FFF2-40B4-BE49-F238E27FC236}">
                <a16:creationId xmlns:a16="http://schemas.microsoft.com/office/drawing/2014/main" id="{25BC096B-D442-E044-962D-B50ED7A6E03C}"/>
              </a:ext>
            </a:extLst>
          </p:cNvPr>
          <p:cNvSpPr txBox="1">
            <a:spLocks/>
          </p:cNvSpPr>
          <p:nvPr/>
        </p:nvSpPr>
        <p:spPr>
          <a:xfrm>
            <a:off x="5391942" y="2088724"/>
            <a:ext cx="3572546" cy="717188"/>
          </a:xfrm>
          <a:prstGeom prst="rect">
            <a:avLst/>
          </a:prstGeom>
        </p:spPr>
        <p:txBody>
          <a:bodyPr/>
          <a:lstStyle>
            <a:lvl1pPr algn="l" defTabSz="1031626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0070C0"/>
                </a:solidFill>
              </a:rPr>
              <a:t>サインインが求められた場合</a:t>
            </a:r>
            <a:endParaRPr lang="en-US" altLang="ja-JP" sz="1400" dirty="0">
              <a:solidFill>
                <a:srgbClr val="0070C0"/>
              </a:solidFill>
            </a:endParaRPr>
          </a:p>
          <a:p>
            <a:r>
              <a:rPr lang="ja-JP" altLang="en-US" sz="1400" dirty="0">
                <a:solidFill>
                  <a:srgbClr val="0070C0"/>
                </a:solidFill>
              </a:rPr>
              <a:t>ご自身の</a:t>
            </a:r>
            <a:r>
              <a:rPr lang="en-US" altLang="ja-JP" sz="1400" dirty="0">
                <a:solidFill>
                  <a:srgbClr val="0070C0"/>
                </a:solidFill>
              </a:rPr>
              <a:t>【c-united.co.jp】</a:t>
            </a:r>
            <a:r>
              <a:rPr lang="ja-JP" altLang="en-US" sz="1400" dirty="0">
                <a:solidFill>
                  <a:srgbClr val="0070C0"/>
                </a:solidFill>
              </a:rPr>
              <a:t>アカウントで</a:t>
            </a:r>
            <a:endParaRPr lang="en-US" altLang="ja-JP" sz="1400" dirty="0">
              <a:solidFill>
                <a:srgbClr val="0070C0"/>
              </a:solidFill>
            </a:endParaRPr>
          </a:p>
          <a:p>
            <a:r>
              <a:rPr lang="ja-JP" altLang="en-US" sz="1400" dirty="0">
                <a:solidFill>
                  <a:srgbClr val="0070C0"/>
                </a:solidFill>
              </a:rPr>
              <a:t>サインインして下さい。</a:t>
            </a:r>
          </a:p>
        </p:txBody>
      </p:sp>
      <p:sp>
        <p:nvSpPr>
          <p:cNvPr id="29" name="タイトル 2">
            <a:extLst>
              <a:ext uri="{FF2B5EF4-FFF2-40B4-BE49-F238E27FC236}">
                <a16:creationId xmlns:a16="http://schemas.microsoft.com/office/drawing/2014/main" id="{5216F3D3-52CA-B42A-772F-DF795B10CB1D}"/>
              </a:ext>
            </a:extLst>
          </p:cNvPr>
          <p:cNvSpPr txBox="1">
            <a:spLocks/>
          </p:cNvSpPr>
          <p:nvPr/>
        </p:nvSpPr>
        <p:spPr>
          <a:xfrm>
            <a:off x="179512" y="3660033"/>
            <a:ext cx="4536384" cy="710306"/>
          </a:xfrm>
          <a:prstGeom prst="rect">
            <a:avLst/>
          </a:prstGeom>
        </p:spPr>
        <p:txBody>
          <a:bodyPr/>
          <a:lstStyle>
            <a:lvl1pPr algn="l" defTabSz="1031626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0070C0"/>
                </a:solidFill>
              </a:rPr>
              <a:t>クリックしたままデスクトップまで持っていく、もしくは</a:t>
            </a:r>
            <a:endParaRPr lang="en-US" altLang="ja-JP" sz="1400" dirty="0">
              <a:solidFill>
                <a:srgbClr val="0070C0"/>
              </a:solidFill>
            </a:endParaRPr>
          </a:p>
          <a:p>
            <a:r>
              <a:rPr lang="ja-JP" altLang="en-US" sz="1400" dirty="0">
                <a:solidFill>
                  <a:srgbClr val="0070C0"/>
                </a:solidFill>
              </a:rPr>
              <a:t>★印をクリックしてブックマーク登録する事で</a:t>
            </a:r>
            <a:endParaRPr lang="en-US" altLang="ja-JP" sz="1400" dirty="0">
              <a:solidFill>
                <a:srgbClr val="0070C0"/>
              </a:solidFill>
            </a:endParaRPr>
          </a:p>
          <a:p>
            <a:r>
              <a:rPr lang="ja-JP" altLang="en-US" sz="1400" dirty="0">
                <a:solidFill>
                  <a:srgbClr val="0070C0"/>
                </a:solidFill>
              </a:rPr>
              <a:t>次回以降はショートカットから開くことが出来ます。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93CAD9B-D382-56D8-CD47-89FD74857117}"/>
              </a:ext>
            </a:extLst>
          </p:cNvPr>
          <p:cNvSpPr/>
          <p:nvPr/>
        </p:nvSpPr>
        <p:spPr>
          <a:xfrm>
            <a:off x="3707904" y="3362075"/>
            <a:ext cx="432048" cy="2109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F7F3466-77EE-EFC5-972D-D9B7CC3ED426}"/>
              </a:ext>
            </a:extLst>
          </p:cNvPr>
          <p:cNvSpPr/>
          <p:nvPr/>
        </p:nvSpPr>
        <p:spPr>
          <a:xfrm>
            <a:off x="822258" y="5142090"/>
            <a:ext cx="293358" cy="2109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9F53AC4-79D7-0416-DF5B-995DB0D85F0A}"/>
              </a:ext>
            </a:extLst>
          </p:cNvPr>
          <p:cNvSpPr/>
          <p:nvPr/>
        </p:nvSpPr>
        <p:spPr>
          <a:xfrm>
            <a:off x="4422538" y="5142089"/>
            <a:ext cx="293358" cy="2109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 descr="図形, 矢印&#10;&#10;自動的に生成された説明">
            <a:extLst>
              <a:ext uri="{FF2B5EF4-FFF2-40B4-BE49-F238E27FC236}">
                <a16:creationId xmlns:a16="http://schemas.microsoft.com/office/drawing/2014/main" id="{EB766645-311C-7693-0D75-C70B558722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5442521">
            <a:off x="1031201" y="4393145"/>
            <a:ext cx="593254" cy="7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1"/>
      <p:bldP spid="30" grpId="1" animBg="1"/>
      <p:bldP spid="3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</a:t>
            </a:r>
            <a:r>
              <a:rPr lang="ja-JP" altLang="en-US" dirty="0"/>
              <a:t>レポート閲覧ガイド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91BB9AE-D839-4F46-0A48-B127BE2BF7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42" y="1619079"/>
            <a:ext cx="2713665" cy="492758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EB8CC67-0435-BBC5-3AB5-E8F252BD9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025" y="2422451"/>
            <a:ext cx="4567317" cy="3083098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  <p:sp>
        <p:nvSpPr>
          <p:cNvPr id="4" name="タイトル 2">
            <a:extLst>
              <a:ext uri="{FF2B5EF4-FFF2-40B4-BE49-F238E27FC236}">
                <a16:creationId xmlns:a16="http://schemas.microsoft.com/office/drawing/2014/main" id="{995AA363-6EBE-CE83-5A4F-0034A33CDB20}"/>
              </a:ext>
            </a:extLst>
          </p:cNvPr>
          <p:cNvSpPr txBox="1">
            <a:spLocks/>
          </p:cNvSpPr>
          <p:nvPr/>
        </p:nvSpPr>
        <p:spPr>
          <a:xfrm>
            <a:off x="179512" y="823473"/>
            <a:ext cx="8784976" cy="797162"/>
          </a:xfrm>
          <a:prstGeom prst="rect">
            <a:avLst/>
          </a:prstGeom>
        </p:spPr>
        <p:txBody>
          <a:bodyPr/>
          <a:lstStyle>
            <a:lvl1pPr algn="l" defTabSz="1031626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1600" dirty="0" err="1"/>
              <a:t>PowerBI</a:t>
            </a:r>
            <a:r>
              <a:rPr lang="ja-JP" altLang="en-US" sz="1600" dirty="0"/>
              <a:t>が立ち上がったら、左列</a:t>
            </a:r>
            <a:r>
              <a:rPr lang="en-US" altLang="ja-JP" sz="1600" dirty="0"/>
              <a:t>『</a:t>
            </a:r>
            <a:r>
              <a:rPr lang="ja-JP" altLang="en-US" sz="1600" dirty="0"/>
              <a:t>ワークスペース</a:t>
            </a:r>
            <a:r>
              <a:rPr lang="en-US" altLang="ja-JP" sz="1600" dirty="0"/>
              <a:t>』</a:t>
            </a:r>
            <a:r>
              <a:rPr lang="ja-JP" altLang="en-US" sz="1600" dirty="0"/>
              <a:t>をクリックして表示された</a:t>
            </a:r>
            <a:endParaRPr lang="en-US" altLang="ja-JP" sz="1600" dirty="0"/>
          </a:p>
          <a:p>
            <a:r>
              <a:rPr lang="ja-JP" altLang="en-US" sz="1600" dirty="0"/>
              <a:t>ワークスペース</a:t>
            </a:r>
            <a:r>
              <a:rPr lang="en-US" altLang="ja-JP" sz="1600" dirty="0"/>
              <a:t>(</a:t>
            </a:r>
            <a:r>
              <a:rPr lang="ja-JP" altLang="en-US" sz="1600" dirty="0"/>
              <a:t>仮称：</a:t>
            </a:r>
            <a:r>
              <a:rPr lang="en-US" altLang="ja-JP" sz="1600" dirty="0"/>
              <a:t>1_C-United)</a:t>
            </a:r>
            <a:r>
              <a:rPr lang="ja-JP" altLang="en-US" sz="1600" dirty="0"/>
              <a:t>をクリックして下さい。</a:t>
            </a:r>
            <a:endParaRPr lang="en-US" altLang="ja-JP" sz="1600" dirty="0"/>
          </a:p>
          <a:p>
            <a:r>
              <a:rPr lang="en-US" altLang="ja-JP" sz="1600" b="0" dirty="0">
                <a:solidFill>
                  <a:srgbClr val="FF0000"/>
                </a:solidFill>
              </a:rPr>
              <a:t>※</a:t>
            </a:r>
            <a:r>
              <a:rPr lang="ja-JP" altLang="en-US" sz="1600" b="0" dirty="0">
                <a:solidFill>
                  <a:srgbClr val="FF0000"/>
                </a:solidFill>
              </a:rPr>
              <a:t>権限により閲覧できる帳票は異なります。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DC1724-D39B-74B1-35DA-1AD3AF3ABDDA}"/>
              </a:ext>
            </a:extLst>
          </p:cNvPr>
          <p:cNvSpPr/>
          <p:nvPr/>
        </p:nvSpPr>
        <p:spPr>
          <a:xfrm>
            <a:off x="467544" y="4672378"/>
            <a:ext cx="504056" cy="560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B2D6321-63EF-86F0-4F41-024950850FEA}"/>
              </a:ext>
            </a:extLst>
          </p:cNvPr>
          <p:cNvSpPr/>
          <p:nvPr/>
        </p:nvSpPr>
        <p:spPr>
          <a:xfrm>
            <a:off x="1088473" y="3144335"/>
            <a:ext cx="792088" cy="3039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1197E8F-8570-8B2B-8A33-85DA14A1C972}"/>
              </a:ext>
            </a:extLst>
          </p:cNvPr>
          <p:cNvSpPr/>
          <p:nvPr/>
        </p:nvSpPr>
        <p:spPr>
          <a:xfrm>
            <a:off x="3992582" y="3706188"/>
            <a:ext cx="1656184" cy="1740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図形, 矢印&#10;&#10;自動的に生成された説明">
            <a:extLst>
              <a:ext uri="{FF2B5EF4-FFF2-40B4-BE49-F238E27FC236}">
                <a16:creationId xmlns:a16="http://schemas.microsoft.com/office/drawing/2014/main" id="{6F1F00C6-5240-FF48-C016-F704DD2CB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7958397">
            <a:off x="2326384" y="2096483"/>
            <a:ext cx="1332230" cy="2399608"/>
          </a:xfrm>
          <a:prstGeom prst="rect">
            <a:avLst/>
          </a:prstGeom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61A9D8AC-ED0A-2E1F-5F0D-5C54FB5FC4E7}"/>
              </a:ext>
            </a:extLst>
          </p:cNvPr>
          <p:cNvSpPr txBox="1">
            <a:spLocks/>
          </p:cNvSpPr>
          <p:nvPr/>
        </p:nvSpPr>
        <p:spPr>
          <a:xfrm>
            <a:off x="3876024" y="2128141"/>
            <a:ext cx="4567317" cy="294309"/>
          </a:xfrm>
          <a:prstGeom prst="rect">
            <a:avLst/>
          </a:prstGeom>
        </p:spPr>
        <p:txBody>
          <a:bodyPr/>
          <a:lstStyle>
            <a:lvl1pPr algn="l" defTabSz="1031626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0070C0"/>
                </a:solidFill>
              </a:rPr>
              <a:t>閲覧する帳票をクリックして下さい。　</a:t>
            </a:r>
            <a:r>
              <a:rPr lang="en-US" altLang="ja-JP" sz="1400" b="0" dirty="0">
                <a:solidFill>
                  <a:srgbClr val="FF0000"/>
                </a:solidFill>
              </a:rPr>
              <a:t>※</a:t>
            </a:r>
            <a:r>
              <a:rPr lang="ja-JP" altLang="en-US" sz="1400" b="0" dirty="0">
                <a:solidFill>
                  <a:srgbClr val="FF0000"/>
                </a:solidFill>
              </a:rPr>
              <a:t>型：レポート</a:t>
            </a:r>
          </a:p>
        </p:txBody>
      </p:sp>
    </p:spTree>
    <p:extLst>
      <p:ext uri="{BB962C8B-B14F-4D97-AF65-F5344CB8AC3E}">
        <p14:creationId xmlns:p14="http://schemas.microsoft.com/office/powerpoint/2010/main" val="134834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CC2AD5E1-72D6-F3B4-1753-B3CE310A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" y="1443456"/>
            <a:ext cx="8535591" cy="3219899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0E399E-E9A6-4EA1-E8BC-14B01E4E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32F7EE6-F22D-4EAE-D5B6-E72F6DD9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</a:t>
            </a:r>
            <a:r>
              <a:rPr lang="ja-JP" altLang="en-US" dirty="0"/>
              <a:t>レポート閲覧ガイド　</a:t>
            </a:r>
            <a:r>
              <a:rPr lang="en-US" altLang="ja-JP" sz="1600" dirty="0"/>
              <a:t>【</a:t>
            </a:r>
            <a:r>
              <a:rPr lang="ja-JP" altLang="en-US" sz="1600" dirty="0"/>
              <a:t>売上速報</a:t>
            </a:r>
            <a:r>
              <a:rPr lang="en-US" altLang="ja-JP" sz="1600" dirty="0"/>
              <a:t>】</a:t>
            </a:r>
            <a:r>
              <a:rPr lang="ja-JP" altLang="en-US" sz="1600" dirty="0"/>
              <a:t>帳票</a:t>
            </a:r>
            <a:endParaRPr kumimoji="1"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CB2629-2B27-F337-D67C-C5A9A2FF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51" y="4490216"/>
            <a:ext cx="1039622" cy="205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1099B48-E119-A558-7C7C-83C1BB3FA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927" y="4490217"/>
            <a:ext cx="1022254" cy="205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E8BB05F2-6C93-B075-AC4D-F4B8F2F05ADA}"/>
              </a:ext>
            </a:extLst>
          </p:cNvPr>
          <p:cNvSpPr txBox="1">
            <a:spLocks/>
          </p:cNvSpPr>
          <p:nvPr/>
        </p:nvSpPr>
        <p:spPr>
          <a:xfrm>
            <a:off x="179512" y="823473"/>
            <a:ext cx="5184576" cy="532838"/>
          </a:xfrm>
          <a:prstGeom prst="rect">
            <a:avLst/>
          </a:prstGeom>
        </p:spPr>
        <p:txBody>
          <a:bodyPr/>
          <a:lstStyle>
            <a:lvl1pPr algn="l" defTabSz="1031626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1600" dirty="0">
                <a:solidFill>
                  <a:srgbClr val="0070C0"/>
                </a:solidFill>
              </a:rPr>
              <a:t>『</a:t>
            </a:r>
            <a:r>
              <a:rPr lang="ja-JP" altLang="en-US" sz="1600" dirty="0">
                <a:solidFill>
                  <a:srgbClr val="0070C0"/>
                </a:solidFill>
              </a:rPr>
              <a:t>年月</a:t>
            </a:r>
            <a:r>
              <a:rPr lang="en-US" altLang="ja-JP" sz="1600" dirty="0">
                <a:solidFill>
                  <a:srgbClr val="0070C0"/>
                </a:solidFill>
              </a:rPr>
              <a:t>』 『</a:t>
            </a:r>
            <a:r>
              <a:rPr lang="ja-JP" altLang="en-US" sz="1600" dirty="0">
                <a:solidFill>
                  <a:srgbClr val="0070C0"/>
                </a:solidFill>
              </a:rPr>
              <a:t>業態</a:t>
            </a:r>
            <a:r>
              <a:rPr lang="en-US" altLang="ja-JP" sz="1600" dirty="0">
                <a:solidFill>
                  <a:srgbClr val="0070C0"/>
                </a:solidFill>
              </a:rPr>
              <a:t>』 </a:t>
            </a:r>
            <a:r>
              <a:rPr lang="ja-JP" altLang="en-US" sz="1600" dirty="0"/>
              <a:t>などの条件を絞り込む事が出来ます。</a:t>
            </a:r>
            <a:endParaRPr lang="en-US" altLang="ja-JP" sz="1600" dirty="0"/>
          </a:p>
          <a:p>
            <a:pPr algn="r"/>
            <a:r>
              <a:rPr lang="ja-JP" altLang="en-US" sz="1600" dirty="0"/>
              <a:t>任意の店舗を選択して表示する事も出来ます。</a:t>
            </a:r>
          </a:p>
        </p:txBody>
      </p:sp>
      <p:sp>
        <p:nvSpPr>
          <p:cNvPr id="16" name="矢印: 左右 15">
            <a:extLst>
              <a:ext uri="{FF2B5EF4-FFF2-40B4-BE49-F238E27FC236}">
                <a16:creationId xmlns:a16="http://schemas.microsoft.com/office/drawing/2014/main" id="{420C0FF9-D5F5-7CB4-FA01-DB723EEF0A0F}"/>
              </a:ext>
            </a:extLst>
          </p:cNvPr>
          <p:cNvSpPr/>
          <p:nvPr/>
        </p:nvSpPr>
        <p:spPr>
          <a:xfrm>
            <a:off x="8100392" y="4688326"/>
            <a:ext cx="796390" cy="180833"/>
          </a:xfrm>
          <a:prstGeom prst="leftRightArrow">
            <a:avLst/>
          </a:prstGeom>
          <a:solidFill>
            <a:srgbClr val="FF000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12700"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62CFD812-6B86-A614-5026-0455909F61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04448" y="4386779"/>
            <a:ext cx="174168" cy="274551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745C3F9-D5D8-024B-E954-476B00B7BB25}"/>
              </a:ext>
            </a:extLst>
          </p:cNvPr>
          <p:cNvSpPr/>
          <p:nvPr/>
        </p:nvSpPr>
        <p:spPr>
          <a:xfrm>
            <a:off x="323528" y="1736233"/>
            <a:ext cx="1080120" cy="416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AACB0652-D52A-4D3F-8604-68525EC71638}"/>
              </a:ext>
            </a:extLst>
          </p:cNvPr>
          <p:cNvSpPr/>
          <p:nvPr/>
        </p:nvSpPr>
        <p:spPr>
          <a:xfrm rot="4768526">
            <a:off x="1700431" y="3348575"/>
            <a:ext cx="2585697" cy="144000"/>
          </a:xfrm>
          <a:prstGeom prst="rightArrow">
            <a:avLst>
              <a:gd name="adj1" fmla="val 37973"/>
              <a:gd name="adj2" fmla="val 125482"/>
            </a:avLst>
          </a:prstGeom>
          <a:solidFill>
            <a:srgbClr val="FF000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A846B391-F4DC-9293-9F70-2CF03172F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64" y="4490216"/>
            <a:ext cx="1264048" cy="2052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22" name="矢印: 右 21">
            <a:extLst>
              <a:ext uri="{FF2B5EF4-FFF2-40B4-BE49-F238E27FC236}">
                <a16:creationId xmlns:a16="http://schemas.microsoft.com/office/drawing/2014/main" id="{A34CB6CF-33B9-6A56-1613-FD2622FE5C2E}"/>
              </a:ext>
            </a:extLst>
          </p:cNvPr>
          <p:cNvSpPr/>
          <p:nvPr/>
        </p:nvSpPr>
        <p:spPr>
          <a:xfrm rot="5148038">
            <a:off x="-438397" y="3358974"/>
            <a:ext cx="2585697" cy="144000"/>
          </a:xfrm>
          <a:prstGeom prst="rightArrow">
            <a:avLst>
              <a:gd name="adj1" fmla="val 37973"/>
              <a:gd name="adj2" fmla="val 125482"/>
            </a:avLst>
          </a:prstGeom>
          <a:solidFill>
            <a:srgbClr val="FF000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3AD8B419-6890-E0E8-EDFA-3CA4C34698AB}"/>
              </a:ext>
            </a:extLst>
          </p:cNvPr>
          <p:cNvSpPr/>
          <p:nvPr/>
        </p:nvSpPr>
        <p:spPr>
          <a:xfrm rot="5108793">
            <a:off x="670473" y="3359279"/>
            <a:ext cx="2585697" cy="144000"/>
          </a:xfrm>
          <a:prstGeom prst="rightArrow">
            <a:avLst>
              <a:gd name="adj1" fmla="val 37973"/>
              <a:gd name="adj2" fmla="val 125482"/>
            </a:avLst>
          </a:prstGeom>
          <a:solidFill>
            <a:srgbClr val="FF000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6C6B3C7-FD07-7377-6797-800FF113125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015486"/>
            <a:ext cx="3198504" cy="72074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37" name="矢印: 右 36">
            <a:extLst>
              <a:ext uri="{FF2B5EF4-FFF2-40B4-BE49-F238E27FC236}">
                <a16:creationId xmlns:a16="http://schemas.microsoft.com/office/drawing/2014/main" id="{D8D895E9-4869-E49B-5EF0-CB0D433E7FCC}"/>
              </a:ext>
            </a:extLst>
          </p:cNvPr>
          <p:cNvSpPr/>
          <p:nvPr/>
        </p:nvSpPr>
        <p:spPr>
          <a:xfrm rot="19575081">
            <a:off x="5427973" y="1736118"/>
            <a:ext cx="464346" cy="144000"/>
          </a:xfrm>
          <a:prstGeom prst="rightArrow">
            <a:avLst>
              <a:gd name="adj1" fmla="val 37973"/>
              <a:gd name="adj2" fmla="val 125482"/>
            </a:avLst>
          </a:prstGeom>
          <a:solidFill>
            <a:srgbClr val="FF000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01494FB-E9C4-375A-173B-C6038ED3E688}"/>
              </a:ext>
            </a:extLst>
          </p:cNvPr>
          <p:cNvSpPr/>
          <p:nvPr/>
        </p:nvSpPr>
        <p:spPr>
          <a:xfrm>
            <a:off x="1403648" y="1736233"/>
            <a:ext cx="1018276" cy="416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DF02992-A119-BCD8-E634-52EE4DBADB0B}"/>
              </a:ext>
            </a:extLst>
          </p:cNvPr>
          <p:cNvSpPr/>
          <p:nvPr/>
        </p:nvSpPr>
        <p:spPr>
          <a:xfrm>
            <a:off x="2421924" y="1739118"/>
            <a:ext cx="925940" cy="416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2803D6D-2948-C1D5-64D7-72B8758CC962}"/>
              </a:ext>
            </a:extLst>
          </p:cNvPr>
          <p:cNvSpPr/>
          <p:nvPr/>
        </p:nvSpPr>
        <p:spPr>
          <a:xfrm>
            <a:off x="3356526" y="1736233"/>
            <a:ext cx="5422090" cy="994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23B819D9-39E1-A7A1-D29A-EBE7C1595831}"/>
              </a:ext>
            </a:extLst>
          </p:cNvPr>
          <p:cNvSpPr/>
          <p:nvPr/>
        </p:nvSpPr>
        <p:spPr>
          <a:xfrm>
            <a:off x="4572000" y="5235341"/>
            <a:ext cx="4321582" cy="1306876"/>
          </a:xfrm>
          <a:prstGeom prst="wedgeRectCallout">
            <a:avLst>
              <a:gd name="adj1" fmla="val 41485"/>
              <a:gd name="adj2" fmla="val -78796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手のマークが出た状態で 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en-US" altLang="ja-JP" sz="1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をスライドさせる事で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表示期間を調整することが</a:t>
            </a:r>
            <a:r>
              <a:rPr kumimoji="1"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出来ます。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2D6909A-2553-EC6A-56E8-FC28A493228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533" y="5732547"/>
            <a:ext cx="4239498" cy="792797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73173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A4B4ADD5-3055-E5D5-B9C8-FE1159FD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" y="1443456"/>
            <a:ext cx="8535591" cy="3219899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659E417-F1E4-68D9-58BB-29C1F04A17D6}"/>
              </a:ext>
            </a:extLst>
          </p:cNvPr>
          <p:cNvSpPr/>
          <p:nvPr/>
        </p:nvSpPr>
        <p:spPr>
          <a:xfrm flipV="1">
            <a:off x="336604" y="2737303"/>
            <a:ext cx="8522407" cy="20298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E636E1-2727-7C39-E621-24DC539F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602F837-DC1B-17D6-A169-0805AA11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</a:t>
            </a:r>
            <a:r>
              <a:rPr lang="ja-JP" altLang="en-US" dirty="0"/>
              <a:t>レポート閲覧ガイド　</a:t>
            </a:r>
            <a:r>
              <a:rPr lang="en-US" altLang="ja-JP" sz="1600" dirty="0"/>
              <a:t>【</a:t>
            </a:r>
            <a:r>
              <a:rPr lang="ja-JP" altLang="en-US" sz="1600" dirty="0"/>
              <a:t>売上速報</a:t>
            </a:r>
            <a:r>
              <a:rPr lang="en-US" altLang="ja-JP" sz="1600" dirty="0"/>
              <a:t>】</a:t>
            </a:r>
            <a:r>
              <a:rPr lang="ja-JP" altLang="en-US" sz="1600" dirty="0"/>
              <a:t>帳票</a:t>
            </a:r>
            <a:endParaRPr kumimoji="1" lang="ja-JP" altLang="en-US" sz="1600" dirty="0"/>
          </a:p>
        </p:txBody>
      </p:sp>
      <p:sp>
        <p:nvSpPr>
          <p:cNvPr id="13" name="タイトル 2">
            <a:extLst>
              <a:ext uri="{FF2B5EF4-FFF2-40B4-BE49-F238E27FC236}">
                <a16:creationId xmlns:a16="http://schemas.microsoft.com/office/drawing/2014/main" id="{C2B5031D-579B-697D-3CB8-8C5DC76C117A}"/>
              </a:ext>
            </a:extLst>
          </p:cNvPr>
          <p:cNvSpPr txBox="1">
            <a:spLocks/>
          </p:cNvSpPr>
          <p:nvPr/>
        </p:nvSpPr>
        <p:spPr>
          <a:xfrm>
            <a:off x="179512" y="823473"/>
            <a:ext cx="6264696" cy="560339"/>
          </a:xfrm>
          <a:prstGeom prst="rect">
            <a:avLst/>
          </a:prstGeom>
        </p:spPr>
        <p:txBody>
          <a:bodyPr/>
          <a:lstStyle>
            <a:lvl1pPr algn="l" defTabSz="1031626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1600" dirty="0"/>
              <a:t>画面上段の</a:t>
            </a:r>
            <a:r>
              <a:rPr lang="ja-JP" altLang="en-US" sz="1600" dirty="0">
                <a:solidFill>
                  <a:srgbClr val="0070C0"/>
                </a:solidFill>
              </a:rPr>
              <a:t> </a:t>
            </a:r>
            <a:r>
              <a:rPr lang="en-US" altLang="ja-JP" sz="1600" dirty="0">
                <a:solidFill>
                  <a:srgbClr val="0070C0"/>
                </a:solidFill>
              </a:rPr>
              <a:t>『Dashboard』 『</a:t>
            </a:r>
            <a:r>
              <a:rPr lang="en-US" altLang="ja-JP" sz="1600" dirty="0" err="1">
                <a:solidFill>
                  <a:srgbClr val="0070C0"/>
                </a:solidFill>
              </a:rPr>
              <a:t>Sammary</a:t>
            </a:r>
            <a:r>
              <a:rPr lang="en-US" altLang="ja-JP" sz="1600" dirty="0">
                <a:solidFill>
                  <a:srgbClr val="0070C0"/>
                </a:solidFill>
              </a:rPr>
              <a:t>』 </a:t>
            </a:r>
            <a:r>
              <a:rPr lang="ja-JP" altLang="en-US" sz="1600" dirty="0"/>
              <a:t>などをクリックする事で</a:t>
            </a:r>
            <a:endParaRPr lang="en-US" altLang="ja-JP" sz="1600" dirty="0"/>
          </a:p>
          <a:p>
            <a:r>
              <a:rPr lang="ja-JP" altLang="en-US" sz="1600" dirty="0"/>
              <a:t>表示内容（ページ）の切り替えが出来ます。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DFD3705-B32B-A209-F41C-4E1F2AAEE0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170" y="2733506"/>
            <a:ext cx="3600000" cy="2262185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3FE85A3-81E1-6D45-C600-0149C364E9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208" y="3665148"/>
            <a:ext cx="3600000" cy="1926051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121BFEB-5569-7187-0438-3CD66A7979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246" y="4411358"/>
            <a:ext cx="3600000" cy="212497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F05D10D-D271-E5D1-DD3D-F39ECA20E1BB}"/>
              </a:ext>
            </a:extLst>
          </p:cNvPr>
          <p:cNvSpPr/>
          <p:nvPr/>
        </p:nvSpPr>
        <p:spPr>
          <a:xfrm flipV="1">
            <a:off x="971600" y="1443455"/>
            <a:ext cx="4287411" cy="292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 descr="図形, 矢印&#10;&#10;自動的に生成された説明">
            <a:extLst>
              <a:ext uri="{FF2B5EF4-FFF2-40B4-BE49-F238E27FC236}">
                <a16:creationId xmlns:a16="http://schemas.microsoft.com/office/drawing/2014/main" id="{DC26C34D-9E1A-CF0B-707B-4CD19562AD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7975321">
            <a:off x="3963109" y="3017470"/>
            <a:ext cx="642539" cy="11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1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53CDEDF3-A7BF-D7AF-9052-F580CC534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41" y="772959"/>
            <a:ext cx="7255718" cy="5672529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5E3EE40-93BE-83C7-8DC7-66F3E91F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5829-313E-4A76-8BDD-8F1C79C0CDD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7A034EF-30BB-7DBA-54E6-DE200F10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</a:t>
            </a:r>
            <a:r>
              <a:rPr lang="ja-JP" altLang="en-US" dirty="0"/>
              <a:t>レポート閲覧ガイド　</a:t>
            </a:r>
            <a:r>
              <a:rPr lang="en-US" altLang="ja-JP" sz="1600" dirty="0"/>
              <a:t>【</a:t>
            </a:r>
            <a:r>
              <a:rPr lang="ja-JP" altLang="en-US" sz="1600" dirty="0"/>
              <a:t>売上速報</a:t>
            </a:r>
            <a:r>
              <a:rPr lang="en-US" altLang="ja-JP" sz="1600" dirty="0"/>
              <a:t>】</a:t>
            </a:r>
            <a:r>
              <a:rPr lang="ja-JP" altLang="en-US" sz="1600" dirty="0"/>
              <a:t>帳票　＞　</a:t>
            </a:r>
            <a:r>
              <a:rPr lang="en-US" altLang="ja-JP" sz="1600" dirty="0"/>
              <a:t>Dashboard</a:t>
            </a:r>
            <a:r>
              <a:rPr lang="ja-JP" altLang="en-US" sz="1600" dirty="0"/>
              <a:t>編</a:t>
            </a:r>
            <a:endParaRPr kumimoji="1"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C37CEEE-5119-3F9F-7A54-4E6C6110B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765111"/>
            <a:ext cx="2735709" cy="576023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1A428930-04DB-416F-C52E-BC1C5FFF4603}"/>
              </a:ext>
            </a:extLst>
          </p:cNvPr>
          <p:cNvSpPr/>
          <p:nvPr/>
        </p:nvSpPr>
        <p:spPr>
          <a:xfrm rot="13256174">
            <a:off x="974956" y="2640210"/>
            <a:ext cx="271512" cy="111586"/>
          </a:xfrm>
          <a:prstGeom prst="rightArrow">
            <a:avLst>
              <a:gd name="adj1" fmla="val 37973"/>
              <a:gd name="adj2" fmla="val 125482"/>
            </a:avLst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82536CE8-3085-4D01-0562-63A6F4E1EE7A}"/>
              </a:ext>
            </a:extLst>
          </p:cNvPr>
          <p:cNvSpPr/>
          <p:nvPr/>
        </p:nvSpPr>
        <p:spPr>
          <a:xfrm>
            <a:off x="763863" y="3835657"/>
            <a:ext cx="2421121" cy="2711007"/>
          </a:xfrm>
          <a:prstGeom prst="wedgeRectCallout">
            <a:avLst>
              <a:gd name="adj1" fmla="val -33551"/>
              <a:gd name="adj2" fmla="val -87276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詳細数値を確認したい日に</a:t>
            </a:r>
            <a:endParaRPr kumimoji="1"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マウスポインタを合わせると</a:t>
            </a:r>
            <a:endParaRPr kumimoji="1"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具体的な数値を見る事が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出来ます。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6AC51FB-2F4A-31C6-7A30-C901F3969F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720" y="4804954"/>
            <a:ext cx="2316725" cy="1720390"/>
          </a:xfrm>
          <a:prstGeom prst="rect">
            <a:avLst/>
          </a:prstGeom>
          <a:ln w="12700">
            <a:noFill/>
          </a:ln>
        </p:spPr>
      </p:pic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1DCB33DD-420D-711B-B988-D508ABEF2323}"/>
              </a:ext>
            </a:extLst>
          </p:cNvPr>
          <p:cNvSpPr/>
          <p:nvPr/>
        </p:nvSpPr>
        <p:spPr>
          <a:xfrm>
            <a:off x="3419872" y="3814337"/>
            <a:ext cx="2254676" cy="2711007"/>
          </a:xfrm>
          <a:prstGeom prst="wedgeRectCallout">
            <a:avLst>
              <a:gd name="adj1" fmla="val -33445"/>
              <a:gd name="adj2" fmla="val -73661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「売上」「客数」「客単価」</a:t>
            </a:r>
            <a:endParaRPr kumimoji="1"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それぞれの推移表上で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右クリックして</a:t>
            </a:r>
            <a:endParaRPr kumimoji="1"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テーブルとして表示</a:t>
            </a:r>
            <a:r>
              <a:rPr lang="en-US" altLang="ja-JP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クリックすると月間データが</a:t>
            </a:r>
            <a:endParaRPr kumimoji="1"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一覧で見ることが</a:t>
            </a:r>
            <a:r>
              <a:rPr kumimoji="1"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出来ます。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3E3F701-86C5-A5A6-488E-A95D59AD9B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5229200"/>
            <a:ext cx="2147348" cy="1224136"/>
          </a:xfrm>
          <a:prstGeom prst="rect">
            <a:avLst/>
          </a:prstGeom>
          <a:ln>
            <a:noFill/>
          </a:ln>
        </p:spPr>
      </p:pic>
      <p:pic>
        <p:nvPicPr>
          <p:cNvPr id="14" name="図 13" descr="図形, 矢印&#10;&#10;自動的に生成された説明">
            <a:extLst>
              <a:ext uri="{FF2B5EF4-FFF2-40B4-BE49-F238E27FC236}">
                <a16:creationId xmlns:a16="http://schemas.microsoft.com/office/drawing/2014/main" id="{11EC1625-1AAE-8210-8D0D-E3A28F612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200000">
            <a:off x="5491993" y="5091526"/>
            <a:ext cx="636936" cy="11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529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マスタ">
  <a:themeElements>
    <a:clrScheme name="企業カラーVer.">
      <a:dk1>
        <a:srgbClr val="002D57"/>
      </a:dk1>
      <a:lt1>
        <a:srgbClr val="BEBEB3"/>
      </a:lt1>
      <a:dk2>
        <a:srgbClr val="002D57"/>
      </a:dk2>
      <a:lt2>
        <a:srgbClr val="BEBEB3"/>
      </a:lt2>
      <a:accent1>
        <a:srgbClr val="EABEBF"/>
      </a:accent1>
      <a:accent2>
        <a:srgbClr val="CADAB2"/>
      </a:accent2>
      <a:accent3>
        <a:srgbClr val="A8C1D4"/>
      </a:accent3>
      <a:accent4>
        <a:srgbClr val="F6D39C"/>
      </a:accent4>
      <a:accent5>
        <a:srgbClr val="BDD7CE"/>
      </a:accent5>
      <a:accent6>
        <a:srgbClr val="D0B5C3"/>
      </a:accent6>
      <a:hlink>
        <a:srgbClr val="0000FF"/>
      </a:hlink>
      <a:folHlink>
        <a:srgbClr val="800080"/>
      </a:folHlink>
    </a:clrScheme>
    <a:fontScheme name="CHゴシック">
      <a:majorFont>
        <a:latin typeface="Lato"/>
        <a:ea typeface="メイリオ"/>
        <a:cs typeface=""/>
      </a:majorFont>
      <a:minorFont>
        <a:latin typeface="Lato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ゴシック">
      <a:majorFont>
        <a:latin typeface="Lato"/>
        <a:ea typeface="メイリオ"/>
        <a:cs typeface=""/>
      </a:majorFont>
      <a:minorFont>
        <a:latin typeface="Lato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ゴシック">
      <a:majorFont>
        <a:latin typeface="Lato"/>
        <a:ea typeface="メイリオ"/>
        <a:cs typeface=""/>
      </a:majorFont>
      <a:minorFont>
        <a:latin typeface="Lato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ch_template</Template>
  <TotalTime>5647</TotalTime>
  <Words>325</Words>
  <Application>Microsoft Office PowerPoint</Application>
  <PresentationFormat>画面に合わせる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 UI</vt:lpstr>
      <vt:lpstr>UD デジタル 教科書体 NP-R</vt:lpstr>
      <vt:lpstr>Arial</vt:lpstr>
      <vt:lpstr>Lato</vt:lpstr>
      <vt:lpstr>標準マスタ</vt:lpstr>
      <vt:lpstr>BIレポート閲覧ガイド</vt:lpstr>
      <vt:lpstr>BIレポート閲覧ガイド（初期準備）</vt:lpstr>
      <vt:lpstr>BIレポート閲覧ガイド</vt:lpstr>
      <vt:lpstr>BIレポート閲覧ガイド　【売上速報】帳票</vt:lpstr>
      <vt:lpstr>BIレポート閲覧ガイド　【売上速報】帳票</vt:lpstr>
      <vt:lpstr>BIレポート閲覧ガイド　【売上速報】帳票　＞　Dashboard編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ahayashi</dc:creator>
  <cp:lastModifiedBy>島貫 圭太</cp:lastModifiedBy>
  <cp:revision>188</cp:revision>
  <cp:lastPrinted>2020-03-17T07:46:42Z</cp:lastPrinted>
  <dcterms:created xsi:type="dcterms:W3CDTF">2016-12-24T02:30:41Z</dcterms:created>
  <dcterms:modified xsi:type="dcterms:W3CDTF">2024-01-14T08:08:31Z</dcterms:modified>
</cp:coreProperties>
</file>