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4" r:id="rId1"/>
  </p:sldMasterIdLst>
  <p:notesMasterIdLst>
    <p:notesMasterId r:id="rId24"/>
  </p:notesMasterIdLst>
  <p:handoutMasterIdLst>
    <p:handoutMasterId r:id="rId25"/>
  </p:handoutMasterIdLst>
  <p:sldIdLst>
    <p:sldId id="294" r:id="rId2"/>
    <p:sldId id="300" r:id="rId3"/>
    <p:sldId id="301" r:id="rId4"/>
    <p:sldId id="302" r:id="rId5"/>
    <p:sldId id="312" r:id="rId6"/>
    <p:sldId id="305" r:id="rId7"/>
    <p:sldId id="303" r:id="rId8"/>
    <p:sldId id="307" r:id="rId9"/>
    <p:sldId id="308" r:id="rId10"/>
    <p:sldId id="310" r:id="rId11"/>
    <p:sldId id="309" r:id="rId12"/>
    <p:sldId id="311" r:id="rId13"/>
    <p:sldId id="313" r:id="rId14"/>
    <p:sldId id="323" r:id="rId15"/>
    <p:sldId id="322" r:id="rId16"/>
    <p:sldId id="315" r:id="rId17"/>
    <p:sldId id="316" r:id="rId18"/>
    <p:sldId id="317" r:id="rId19"/>
    <p:sldId id="318" r:id="rId20"/>
    <p:sldId id="319" r:id="rId21"/>
    <p:sldId id="320" r:id="rId22"/>
    <p:sldId id="321" r:id="rId23"/>
  </p:sldIdLst>
  <p:sldSz cx="9144000" cy="6858000" type="screen4x3"/>
  <p:notesSz cx="6735763" cy="9866313"/>
  <p:defaultTextStyle>
    <a:defPPr>
      <a:defRPr lang="ja-JP"/>
    </a:defPPr>
    <a:lvl1pPr marL="0" algn="l" defTabSz="1031626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A"/>
    <a:srgbClr val="000000"/>
    <a:srgbClr val="F8F8F8"/>
    <a:srgbClr val="FFFFFF"/>
    <a:srgbClr val="64AFC3"/>
    <a:srgbClr val="CCE3EC"/>
    <a:srgbClr val="BEDDE6"/>
    <a:srgbClr val="AED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5939" autoAdjust="0"/>
  </p:normalViewPr>
  <p:slideViewPr>
    <p:cSldViewPr>
      <p:cViewPr varScale="1">
        <p:scale>
          <a:sx n="67" d="100"/>
          <a:sy n="67" d="100"/>
        </p:scale>
        <p:origin x="1324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728" y="28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736033" cy="2886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/>
            </a:lvl1pPr>
          </a:lstStyle>
          <a:p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-1" y="9372600"/>
            <a:ext cx="1894805" cy="493713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/>
            </a:lvl1pPr>
          </a:lstStyle>
          <a:p>
            <a:pPr algn="l"/>
            <a:fld id="{41F8876F-17BB-4323-A739-984D81BA3E8E}" type="datetimeFigureOut">
              <a:rPr kumimoji="1" lang="ja-JP" altLang="en-US" smtClean="0">
                <a:solidFill>
                  <a:srgbClr val="002060"/>
                </a:solidFill>
              </a:rPr>
              <a:pPr algn="l"/>
              <a:t>2023/12/8</a:t>
            </a:fld>
            <a:endParaRPr kumimoji="1" lang="ja-JP" altLang="en-US">
              <a:solidFill>
                <a:srgbClr val="00206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891717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808041" y="9371013"/>
            <a:ext cx="1926134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BCC0B-D6EF-4CC3-B6B8-8EE48C2E6454}" type="slidenum">
              <a:rPr kumimoji="1" lang="ja-JP" altLang="en-US" smtClean="0">
                <a:solidFill>
                  <a:srgbClr val="002060"/>
                </a:solidFill>
              </a:rPr>
              <a:pPr/>
              <a:t>‹#›</a:t>
            </a:fld>
            <a:endParaRPr kumimoji="1" lang="ja-JP" altLang="en-US">
              <a:solidFill>
                <a:srgbClr val="002060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0" y="288640"/>
            <a:ext cx="6735763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6133" y="54516"/>
            <a:ext cx="1014986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3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096073" cy="2886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0" y="9372997"/>
            <a:ext cx="1999729" cy="493316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5D1366D0-2337-4BC2-8CB2-08854371108A}" type="datetimeFigureOut">
              <a:rPr lang="ja-JP" altLang="en-US" smtClean="0"/>
              <a:pPr/>
              <a:t>2023/12/8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999729" y="9372997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916053" y="9371285"/>
            <a:ext cx="181815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E8B7A358-F74E-4D9B-AA73-774FDF8339C1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0" y="288640"/>
            <a:ext cx="673576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133" y="36612"/>
            <a:ext cx="1014986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7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162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マス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3" name="タイトル 3"/>
          <p:cNvSpPr>
            <a:spLocks noGrp="1"/>
          </p:cNvSpPr>
          <p:nvPr>
            <p:ph type="title"/>
          </p:nvPr>
        </p:nvSpPr>
        <p:spPr>
          <a:xfrm>
            <a:off x="0" y="2355609"/>
            <a:ext cx="9144000" cy="1325563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 userDrawn="1"/>
        </p:nvSpPr>
        <p:spPr>
          <a:xfrm>
            <a:off x="971600" y="1670879"/>
            <a:ext cx="7172001" cy="2298325"/>
          </a:xfrm>
          <a:prstGeom prst="roundRect">
            <a:avLst/>
          </a:prstGeom>
          <a:solidFill>
            <a:srgbClr val="CCE3E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ja-JP" sz="4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F5829-313E-4A76-8BDD-8F1C79C0CDD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1"/>
          </p:nvPr>
        </p:nvSpPr>
        <p:spPr>
          <a:xfrm>
            <a:off x="0" y="2362841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31A108B-223D-4E93-9C6C-51B770925BF1}"/>
              </a:ext>
            </a:extLst>
          </p:cNvPr>
          <p:cNvCxnSpPr>
            <a:cxnSpLocks/>
          </p:cNvCxnSpPr>
          <p:nvPr userDrawn="1"/>
        </p:nvCxnSpPr>
        <p:spPr>
          <a:xfrm>
            <a:off x="251520" y="700577"/>
            <a:ext cx="864096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179512" y="311336"/>
            <a:ext cx="8263830" cy="335451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5864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各シートマス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931A108B-223D-4E93-9C6C-51B770925BF1}"/>
              </a:ext>
            </a:extLst>
          </p:cNvPr>
          <p:cNvCxnSpPr>
            <a:cxnSpLocks/>
          </p:cNvCxnSpPr>
          <p:nvPr userDrawn="1"/>
        </p:nvCxnSpPr>
        <p:spPr>
          <a:xfrm>
            <a:off x="251520" y="700577"/>
            <a:ext cx="864096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179512" y="311336"/>
            <a:ext cx="8263830" cy="335451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64A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© </a:t>
            </a:r>
            <a:r>
              <a:rPr kumimoji="1" lang="en-US" altLang="ja-JP" sz="1100" baseline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C-United Co., Ltd.</a:t>
            </a:r>
            <a:endParaRPr kumimoji="1" lang="ja-JP" altLang="en-US" sz="11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-432" y="0"/>
            <a:ext cx="9144000" cy="260648"/>
          </a:xfrm>
          <a:prstGeom prst="rect">
            <a:avLst/>
          </a:prstGeom>
          <a:solidFill>
            <a:srgbClr val="64A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974904" y="6592271"/>
            <a:ext cx="2133600" cy="265733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r">
              <a:defRPr sz="1400" b="1">
                <a:solidFill>
                  <a:schemeClr val="bg1">
                    <a:lumMod val="20000"/>
                    <a:lumOff val="8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fld id="{571F5829-313E-4A76-8BDD-8F1C79C0CDD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319EB81-B0D1-1649-8673-26C3904911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157648" cy="2845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4" r:id="rId2"/>
    <p:sldLayoutId id="2147483681" r:id="rId3"/>
  </p:sldLayoutIdLst>
  <p:hf hdr="0" ftr="0"/>
  <p:txStyles>
    <p:titleStyle>
      <a:lvl1pPr algn="ctr" defTabSz="103162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UD デジタル 教科書体 NP-R" panose="02020400000000000000" pitchFamily="18" charset="-128"/>
          <a:ea typeface="UD デジタル 教科書体 NP-R" panose="02020400000000000000" pitchFamily="18" charset="-128"/>
          <a:cs typeface="+mj-cs"/>
        </a:defRPr>
      </a:lvl1pPr>
    </p:titleStyle>
    <p:bodyStyle>
      <a:lvl1pPr marL="386860" indent="-386860" algn="l" defTabSz="1031626" rtl="0" eaLnBrk="1" latinLnBrk="0" hangingPunct="1">
        <a:spcBef>
          <a:spcPct val="20000"/>
        </a:spcBef>
        <a:buFont typeface="Arial" pitchFamily="34" charset="0"/>
        <a:buChar char="•"/>
        <a:defRPr kumimoji="1" sz="3600" kern="1200">
          <a:solidFill>
            <a:schemeClr val="tx1"/>
          </a:solidFill>
          <a:latin typeface="UD デジタル 教科書体 NP-R" panose="02020400000000000000" pitchFamily="18" charset="-128"/>
          <a:ea typeface="UD デジタル 教科書体 NP-R" panose="02020400000000000000" pitchFamily="18" charset="-128"/>
          <a:cs typeface="+mn-cs"/>
        </a:defRPr>
      </a:lvl1pPr>
      <a:lvl2pPr marL="838196" indent="-322383" algn="l" defTabSz="1031626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UD デジタル 教科書体 NP-R" panose="02020400000000000000" pitchFamily="18" charset="-128"/>
          <a:ea typeface="UD デジタル 教科書体 NP-R" panose="02020400000000000000" pitchFamily="18" charset="-128"/>
          <a:cs typeface="+mn-cs"/>
        </a:defRPr>
      </a:lvl2pPr>
      <a:lvl3pPr marL="1289533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UD デジタル 教科書体 NP-R" panose="02020400000000000000" pitchFamily="18" charset="-128"/>
          <a:ea typeface="UD デジタル 教科書体 NP-R" panose="02020400000000000000" pitchFamily="18" charset="-128"/>
          <a:cs typeface="+mn-cs"/>
        </a:defRPr>
      </a:lvl3pPr>
      <a:lvl4pPr marL="1805346" indent="-257907" algn="l" defTabSz="1031626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UD デジタル 教科書体 NP-R" panose="02020400000000000000" pitchFamily="18" charset="-128"/>
          <a:ea typeface="UD デジタル 教科書体 NP-R" panose="02020400000000000000" pitchFamily="18" charset="-128"/>
          <a:cs typeface="+mn-cs"/>
        </a:defRPr>
      </a:lvl4pPr>
      <a:lvl5pPr marL="2321159" indent="-257907" algn="l" defTabSz="1031626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UD デジタル 教科書体 NP-R" panose="02020400000000000000" pitchFamily="18" charset="-128"/>
          <a:ea typeface="UD デジタル 教科書体 NP-R" panose="02020400000000000000" pitchFamily="18" charset="-128"/>
          <a:cs typeface="+mn-cs"/>
        </a:defRPr>
      </a:lvl5pPr>
      <a:lvl6pPr marL="2836972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785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598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411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31626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13" algn="l" defTabSz="1031626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algn="l" defTabSz="1031626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39" algn="l" defTabSz="1031626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52" algn="l" defTabSz="1031626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065" algn="l" defTabSz="1031626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878" algn="l" defTabSz="1031626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91" algn="l" defTabSz="1031626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04" algn="l" defTabSz="1031626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file:///\\192.168.200.45\&#20840;&#31038;&#20849;&#26377;\Tools\BI&#12524;&#12509;&#12540;&#12488;\&#21508;&#31278;&#24115;&#31080;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file:///\\192.168.200.45\&#20840;&#31038;&#20849;&#26377;\Tools\BI&#12524;&#12509;&#12540;&#12488;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0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データ基盤</a:t>
            </a:r>
            <a:r>
              <a:rPr kumimoji="1" lang="en-US" altLang="ja-JP" dirty="0"/>
              <a:t>PJ】</a:t>
            </a:r>
            <a:br>
              <a:rPr kumimoji="1" lang="en-US" altLang="ja-JP" dirty="0"/>
            </a:br>
            <a:r>
              <a:rPr kumimoji="1" lang="ja-JP" altLang="en-US" dirty="0"/>
              <a:t>新帳票</a:t>
            </a:r>
            <a:r>
              <a:rPr kumimoji="1" lang="en-US" altLang="ja-JP" dirty="0"/>
              <a:t>_</a:t>
            </a:r>
            <a:r>
              <a:rPr kumimoji="1" lang="ja-JP" altLang="en-US" dirty="0"/>
              <a:t>動作環境導入手順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E6BDFFE5-4BFD-42C2-9ACF-ED220EDE9436}"/>
              </a:ext>
            </a:extLst>
          </p:cNvPr>
          <p:cNvSpPr txBox="1">
            <a:spLocks/>
          </p:cNvSpPr>
          <p:nvPr/>
        </p:nvSpPr>
        <p:spPr>
          <a:xfrm>
            <a:off x="0" y="5445224"/>
            <a:ext cx="9144000" cy="866523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lvl1pPr algn="ctr" defTabSz="1031626" rtl="0" eaLnBrk="1" latinLnBrk="0" hangingPunct="1">
              <a:spcBef>
                <a:spcPct val="0"/>
              </a:spcBef>
              <a:buNone/>
              <a:defRPr kumimoji="1"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情報システム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5E6BDF3C-8BBE-4E20-8B03-D899D9A04B01}"/>
              </a:ext>
            </a:extLst>
          </p:cNvPr>
          <p:cNvSpPr txBox="1">
            <a:spLocks/>
          </p:cNvSpPr>
          <p:nvPr/>
        </p:nvSpPr>
        <p:spPr>
          <a:xfrm>
            <a:off x="11561" y="4871587"/>
            <a:ext cx="9036496" cy="866523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>
            <a:lvl1pPr algn="ctr" defTabSz="1031626" rtl="0" eaLnBrk="1" latinLnBrk="0" hangingPunct="1">
              <a:spcBef>
                <a:spcPct val="0"/>
              </a:spcBef>
              <a:buNone/>
              <a:defRPr kumimoji="1"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　初版</a:t>
            </a:r>
            <a:endParaRPr lang="en-US" altLang="ja-JP" sz="2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　改稿</a:t>
            </a:r>
          </a:p>
        </p:txBody>
      </p:sp>
    </p:spTree>
    <p:extLst>
      <p:ext uri="{BB962C8B-B14F-4D97-AF65-F5344CB8AC3E}">
        <p14:creationId xmlns:p14="http://schemas.microsoft.com/office/powerpoint/2010/main" val="333903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</a:t>
            </a:r>
            <a:r>
              <a:rPr kumimoji="1" lang="ja-JP" altLang="en-US" dirty="0"/>
              <a:t>．</a:t>
            </a:r>
            <a:r>
              <a:rPr lang="ja-JP" altLang="en-US" dirty="0"/>
              <a:t>各帳票の</a:t>
            </a:r>
            <a:r>
              <a:rPr kumimoji="1" lang="ja-JP" altLang="en-US" dirty="0"/>
              <a:t>接続設定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31302CD-4176-4032-BFBE-76420FE6992F}"/>
              </a:ext>
            </a:extLst>
          </p:cNvPr>
          <p:cNvSpPr/>
          <p:nvPr/>
        </p:nvSpPr>
        <p:spPr>
          <a:xfrm>
            <a:off x="251520" y="764704"/>
            <a:ext cx="8640960" cy="167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Excel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新帳票　</a:t>
            </a: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DB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接続設定</a:t>
            </a: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【Power Query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エディター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左の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クエリ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欄の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【Shop】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　　　マークがある場合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ja-JP" sz="1400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該当のクエリが　　　←こちら表示であれば設定不要</a:t>
            </a:r>
            <a:endParaRPr lang="en-US" altLang="ja-JP" sz="1400" u="sng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【Shop】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を選択　＞　②「続行」をクリック　＞　③プルダウンで「パブリック」を選択　＞　④「保存」をクリック</a:t>
            </a: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10335A8-96E6-4333-885C-CCE3F6E2E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61" y="2564904"/>
            <a:ext cx="4320479" cy="23258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6A97E9B-E2A5-4A17-8ACE-E0CAA5FFF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83" y="2564904"/>
            <a:ext cx="4264111" cy="3312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F295551-B55F-41F5-8990-D0438B4AF5BF}"/>
              </a:ext>
            </a:extLst>
          </p:cNvPr>
          <p:cNvSpPr/>
          <p:nvPr/>
        </p:nvSpPr>
        <p:spPr>
          <a:xfrm>
            <a:off x="220561" y="4368047"/>
            <a:ext cx="1134067" cy="2908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B1DAE5D-7808-4B3E-86B9-F0D9570BBFC4}"/>
              </a:ext>
            </a:extLst>
          </p:cNvPr>
          <p:cNvSpPr/>
          <p:nvPr/>
        </p:nvSpPr>
        <p:spPr>
          <a:xfrm>
            <a:off x="3779913" y="3782649"/>
            <a:ext cx="648072" cy="208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EFCD6633-59C0-4685-91D0-6924250D9C5E}"/>
              </a:ext>
            </a:extLst>
          </p:cNvPr>
          <p:cNvSpPr/>
          <p:nvPr/>
        </p:nvSpPr>
        <p:spPr>
          <a:xfrm>
            <a:off x="3671901" y="3696725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5879583-05D7-419A-8AD2-555AD6B4D669}"/>
              </a:ext>
            </a:extLst>
          </p:cNvPr>
          <p:cNvSpPr/>
          <p:nvPr/>
        </p:nvSpPr>
        <p:spPr>
          <a:xfrm>
            <a:off x="7899434" y="3905215"/>
            <a:ext cx="777021" cy="208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9B9580C-248D-445D-8972-7F41E16D608B}"/>
              </a:ext>
            </a:extLst>
          </p:cNvPr>
          <p:cNvSpPr/>
          <p:nvPr/>
        </p:nvSpPr>
        <p:spPr>
          <a:xfrm>
            <a:off x="7791422" y="3787699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rgbClr val="0070C0"/>
                </a:solidFill>
              </a:rPr>
              <a:t>3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A0DDF2B-545F-4A82-B1C5-55823FE369D6}"/>
              </a:ext>
            </a:extLst>
          </p:cNvPr>
          <p:cNvSpPr/>
          <p:nvPr/>
        </p:nvSpPr>
        <p:spPr>
          <a:xfrm>
            <a:off x="118066" y="4263802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1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08B6C4F-095E-49D1-B4FD-D39DD2605330}"/>
              </a:ext>
            </a:extLst>
          </p:cNvPr>
          <p:cNvSpPr/>
          <p:nvPr/>
        </p:nvSpPr>
        <p:spPr>
          <a:xfrm>
            <a:off x="7668344" y="5517232"/>
            <a:ext cx="576064" cy="208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B88E2A5-74C0-44D5-A7BC-4724C6E443B6}"/>
              </a:ext>
            </a:extLst>
          </p:cNvPr>
          <p:cNvSpPr/>
          <p:nvPr/>
        </p:nvSpPr>
        <p:spPr>
          <a:xfrm>
            <a:off x="7560332" y="5431308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4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29357CCB-3856-4CEF-BC22-EC788F993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408" y="1371598"/>
            <a:ext cx="228632" cy="23815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C075F34-AE83-4DA0-BCF2-9E2FF7C8E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1635245"/>
            <a:ext cx="238158" cy="2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82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</a:t>
            </a:r>
            <a:r>
              <a:rPr kumimoji="1" lang="ja-JP" altLang="en-US" dirty="0"/>
              <a:t>．</a:t>
            </a:r>
            <a:r>
              <a:rPr lang="ja-JP" altLang="en-US" dirty="0"/>
              <a:t>各帳票の</a:t>
            </a:r>
            <a:r>
              <a:rPr kumimoji="1" lang="ja-JP" altLang="en-US" dirty="0"/>
              <a:t>接続設定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31302CD-4176-4032-BFBE-76420FE6992F}"/>
              </a:ext>
            </a:extLst>
          </p:cNvPr>
          <p:cNvSpPr/>
          <p:nvPr/>
        </p:nvSpPr>
        <p:spPr>
          <a:xfrm>
            <a:off x="251520" y="764704"/>
            <a:ext cx="8640960" cy="194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Excel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新帳票　</a:t>
            </a: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DB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接続設定</a:t>
            </a: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【Power Query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エディター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左の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クエリ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欄の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en-US" altLang="ja-JP" sz="1400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flash_sales_report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　　　マークがある場合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ja-JP" sz="1400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該当のクエリが　　　←こちら表示であれば設定不要</a:t>
            </a:r>
            <a:endParaRPr lang="en-US" altLang="ja-JP" sz="1400" u="sng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en-US" altLang="ja-JP" sz="1400" b="1" dirty="0" err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flash_sales_report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を選択　＞　②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ソース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の「⚙」をクリック　＞　③プルダウンで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en-US" altLang="ja-JP" sz="1400" b="1" dirty="0" err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CUAurora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を選択</a:t>
            </a: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＞　④「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」をクリック　  ＞　⑤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ユーザー名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】【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パスワード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を入力　＞　⑥「接続」をクリック</a:t>
            </a: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B6E2B30-36EF-45A3-8190-B9B4ED128A1F}"/>
              </a:ext>
            </a:extLst>
          </p:cNvPr>
          <p:cNvGrpSpPr/>
          <p:nvPr/>
        </p:nvGrpSpPr>
        <p:grpSpPr>
          <a:xfrm>
            <a:off x="2267744" y="2761582"/>
            <a:ext cx="5904656" cy="1535979"/>
            <a:chOff x="2188056" y="2641862"/>
            <a:chExt cx="6534835" cy="1575349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BB0D945F-C194-49BE-8AB3-5AC7261EA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8056" y="2641862"/>
              <a:ext cx="6516216" cy="15753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006853F6-2CA9-4BAC-87F5-50A0AEECA179}"/>
                </a:ext>
              </a:extLst>
            </p:cNvPr>
            <p:cNvSpPr/>
            <p:nvPr/>
          </p:nvSpPr>
          <p:spPr>
            <a:xfrm>
              <a:off x="2314686" y="3490230"/>
              <a:ext cx="720657" cy="2084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532CE635-BCFB-4465-905A-46B01CC2861B}"/>
                </a:ext>
              </a:extLst>
            </p:cNvPr>
            <p:cNvSpPr/>
            <p:nvPr/>
          </p:nvSpPr>
          <p:spPr>
            <a:xfrm>
              <a:off x="2206675" y="3404306"/>
              <a:ext cx="216024" cy="20849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00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D362F950-0731-49DC-BD0E-146D9EDC3A09}"/>
                </a:ext>
              </a:extLst>
            </p:cNvPr>
            <p:cNvSpPr/>
            <p:nvPr/>
          </p:nvSpPr>
          <p:spPr>
            <a:xfrm>
              <a:off x="5735645" y="3816236"/>
              <a:ext cx="549424" cy="2084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D7E54AB3-EAD3-417C-A12B-63B298E0E1E2}"/>
                </a:ext>
              </a:extLst>
            </p:cNvPr>
            <p:cNvSpPr/>
            <p:nvPr/>
          </p:nvSpPr>
          <p:spPr>
            <a:xfrm>
              <a:off x="5627632" y="3698720"/>
              <a:ext cx="216024" cy="20849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solidFill>
                    <a:srgbClr val="0070C0"/>
                  </a:solidFill>
                </a:rPr>
                <a:t>4</a:t>
              </a:r>
              <a:endParaRPr kumimoji="1" lang="ja-JP" alt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E6CB419B-8D25-445B-B8B8-904C016EACD4}"/>
                </a:ext>
              </a:extLst>
            </p:cNvPr>
            <p:cNvSpPr/>
            <p:nvPr/>
          </p:nvSpPr>
          <p:spPr>
            <a:xfrm>
              <a:off x="8384559" y="3305357"/>
              <a:ext cx="338332" cy="2084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CCFEBC67-688F-4BF8-B0B8-7C2E94A92C5C}"/>
                </a:ext>
              </a:extLst>
            </p:cNvPr>
            <p:cNvSpPr/>
            <p:nvPr/>
          </p:nvSpPr>
          <p:spPr>
            <a:xfrm>
              <a:off x="8276547" y="3243458"/>
              <a:ext cx="216024" cy="20849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00" dirty="0">
                  <a:solidFill>
                    <a:srgbClr val="0070C0"/>
                  </a:solidFill>
                </a:rPr>
                <a:t>2</a:t>
              </a:r>
              <a:endParaRPr kumimoji="1" lang="ja-JP" altLang="en-US" sz="11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784C33C-C8EC-419B-8D2A-70890936DD97}"/>
              </a:ext>
            </a:extLst>
          </p:cNvPr>
          <p:cNvGrpSpPr/>
          <p:nvPr/>
        </p:nvGrpSpPr>
        <p:grpSpPr>
          <a:xfrm>
            <a:off x="645181" y="2807584"/>
            <a:ext cx="1516093" cy="3631404"/>
            <a:chOff x="381894" y="2641862"/>
            <a:chExt cx="1516093" cy="3631404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CF2718C9-1C7C-4174-B8F1-FC55D56D9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154" y="2641862"/>
              <a:ext cx="1387833" cy="3631404"/>
            </a:xfrm>
            <a:prstGeom prst="rect">
              <a:avLst/>
            </a:prstGeom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7E546745-4CD4-9408-D471-85823FC2231B}"/>
                </a:ext>
              </a:extLst>
            </p:cNvPr>
            <p:cNvSpPr/>
            <p:nvPr/>
          </p:nvSpPr>
          <p:spPr>
            <a:xfrm>
              <a:off x="492065" y="5979698"/>
              <a:ext cx="1227940" cy="2084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192859F3-925E-448A-8893-D75A775DA1E3}"/>
                </a:ext>
              </a:extLst>
            </p:cNvPr>
            <p:cNvSpPr/>
            <p:nvPr/>
          </p:nvSpPr>
          <p:spPr>
            <a:xfrm>
              <a:off x="381894" y="5847795"/>
              <a:ext cx="216024" cy="20849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00" dirty="0">
                  <a:solidFill>
                    <a:srgbClr val="0070C0"/>
                  </a:solidFill>
                </a:rPr>
                <a:t>1</a:t>
              </a:r>
              <a:endParaRPr kumimoji="1" lang="ja-JP" altLang="en-US" sz="11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2A2ABCA-3CF3-45A5-A33B-6BB85F07F556}"/>
              </a:ext>
            </a:extLst>
          </p:cNvPr>
          <p:cNvGrpSpPr/>
          <p:nvPr/>
        </p:nvGrpSpPr>
        <p:grpSpPr>
          <a:xfrm>
            <a:off x="2944268" y="4412862"/>
            <a:ext cx="4966516" cy="2112482"/>
            <a:chOff x="2188056" y="4334727"/>
            <a:chExt cx="4966516" cy="2112482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2475DD97-A1FA-B760-E6C0-58074CC8E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8056" y="4334727"/>
              <a:ext cx="4051335" cy="21124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3434FDFC-4AF4-184D-5EF8-0803D3A43833}"/>
                </a:ext>
              </a:extLst>
            </p:cNvPr>
            <p:cNvSpPr/>
            <p:nvPr/>
          </p:nvSpPr>
          <p:spPr>
            <a:xfrm>
              <a:off x="3194132" y="5028936"/>
              <a:ext cx="1728192" cy="91421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4A957DD2-F8D7-33A2-43F0-150A1D144356}"/>
                </a:ext>
              </a:extLst>
            </p:cNvPr>
            <p:cNvSpPr/>
            <p:nvPr/>
          </p:nvSpPr>
          <p:spPr>
            <a:xfrm>
              <a:off x="5066341" y="6073183"/>
              <a:ext cx="576064" cy="2300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9A0B2394-F0A9-40CA-9625-CA715FDBF7F8}"/>
                </a:ext>
              </a:extLst>
            </p:cNvPr>
            <p:cNvSpPr/>
            <p:nvPr/>
          </p:nvSpPr>
          <p:spPr>
            <a:xfrm>
              <a:off x="3086120" y="4924691"/>
              <a:ext cx="216024" cy="20849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00" dirty="0">
                  <a:solidFill>
                    <a:srgbClr val="0070C0"/>
                  </a:solidFill>
                </a:rPr>
                <a:t>5</a:t>
              </a:r>
              <a:endParaRPr kumimoji="1" lang="ja-JP" alt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09956208-31D9-4F65-8B73-8F630D4E436E}"/>
                </a:ext>
              </a:extLst>
            </p:cNvPr>
            <p:cNvSpPr/>
            <p:nvPr/>
          </p:nvSpPr>
          <p:spPr>
            <a:xfrm>
              <a:off x="4958329" y="5979698"/>
              <a:ext cx="216024" cy="20849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00" dirty="0">
                  <a:solidFill>
                    <a:srgbClr val="0070C0"/>
                  </a:solidFill>
                </a:rPr>
                <a:t>6</a:t>
              </a:r>
              <a:endParaRPr kumimoji="1" lang="ja-JP" alt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26" name="吹き出し: 四角形 25">
              <a:extLst>
                <a:ext uri="{FF2B5EF4-FFF2-40B4-BE49-F238E27FC236}">
                  <a16:creationId xmlns:a16="http://schemas.microsoft.com/office/drawing/2014/main" id="{B7541C45-991B-4261-8CF2-3E2536E73276}"/>
                </a:ext>
              </a:extLst>
            </p:cNvPr>
            <p:cNvSpPr/>
            <p:nvPr/>
          </p:nvSpPr>
          <p:spPr>
            <a:xfrm>
              <a:off x="5138348" y="5030494"/>
              <a:ext cx="2016224" cy="912659"/>
            </a:xfrm>
            <a:prstGeom prst="wedgeRectCallout">
              <a:avLst>
                <a:gd name="adj1" fmla="val -72479"/>
                <a:gd name="adj2" fmla="val -21499"/>
              </a:avLst>
            </a:prstGeom>
            <a:solidFill>
              <a:srgbClr val="F8F8F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100"/>
                </a:lnSpc>
              </a:pPr>
              <a:r>
                <a:rPr lang="ja-JP" altLang="en-US" sz="9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ユーザー名　</a:t>
              </a:r>
              <a:r>
                <a:rPr lang="ja-JP" altLang="en-US" sz="9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　</a:t>
              </a:r>
              <a:r>
                <a:rPr lang="en-US" altLang="ja-JP" sz="9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c_user_01</a:t>
              </a:r>
            </a:p>
            <a:p>
              <a:pPr>
                <a:lnSpc>
                  <a:spcPts val="2100"/>
                </a:lnSpc>
              </a:pPr>
              <a:r>
                <a:rPr lang="ja-JP" altLang="en-US" sz="9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パスワード 　</a:t>
              </a:r>
              <a:r>
                <a:rPr lang="ja-JP" altLang="en-US" sz="9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　</a:t>
              </a:r>
              <a:r>
                <a:rPr lang="en-US" altLang="ja-JP" sz="9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User@20230831</a:t>
              </a:r>
            </a:p>
            <a:p>
              <a:pPr>
                <a:lnSpc>
                  <a:spcPts val="2100"/>
                </a:lnSpc>
              </a:pPr>
              <a:r>
                <a:rPr lang="ja-JP" altLang="en-US" sz="9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資格情報の</a:t>
              </a:r>
              <a:r>
                <a:rPr lang="en-US" altLang="ja-JP" sz="9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…</a:t>
              </a:r>
              <a:r>
                <a:rPr lang="ja-JP" altLang="en-US" sz="9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：　</a:t>
              </a:r>
              <a:r>
                <a:rPr lang="en-US" altLang="ja-JP" sz="9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r>
                <a:rPr lang="ja-JP" altLang="en-US" sz="9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空白のまま</a:t>
              </a:r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F43CE9B7-A855-4231-8A40-7E55F3BDA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451" y="1371598"/>
            <a:ext cx="228632" cy="238158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8225AB3F-CFFC-4DC1-854C-01EF1D8E8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784" y="1635245"/>
            <a:ext cx="238158" cy="2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94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</a:t>
            </a:r>
            <a:r>
              <a:rPr kumimoji="1" lang="ja-JP" altLang="en-US" dirty="0"/>
              <a:t>．</a:t>
            </a:r>
            <a:r>
              <a:rPr lang="ja-JP" altLang="en-US" dirty="0"/>
              <a:t>各帳票の</a:t>
            </a:r>
            <a:r>
              <a:rPr kumimoji="1" lang="ja-JP" altLang="en-US" dirty="0"/>
              <a:t>接続設定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31302CD-4176-4032-BFBE-76420FE6992F}"/>
              </a:ext>
            </a:extLst>
          </p:cNvPr>
          <p:cNvSpPr/>
          <p:nvPr/>
        </p:nvSpPr>
        <p:spPr>
          <a:xfrm>
            <a:off x="251520" y="764704"/>
            <a:ext cx="8640960" cy="140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Excel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新帳票　</a:t>
            </a: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DB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接続設定</a:t>
            </a: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＞　⑦資格情報の編集をクリック　＞　プライバシーレベルの設定を求められた場合は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パブリック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を選択</a:t>
            </a: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＞　「保存」とクリック　＞　⑧　　　マークが残っているクエリを確認　</a:t>
            </a:r>
            <a:r>
              <a:rPr lang="en-US" altLang="ja-JP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帳票により異なる</a:t>
            </a:r>
            <a:endParaRPr lang="en-US" altLang="ja-JP" sz="12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＞　⑨「閉じて読み込み」をクリック　＞　ファイルを保存して終了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34C539C-5E75-46B7-A214-062565131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722" y="2204864"/>
            <a:ext cx="1746290" cy="39421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2E2430B-77CB-4E48-827B-4B53D7449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632727"/>
            <a:ext cx="228632" cy="238158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5B81294-2D24-4900-9C67-DA1B93E8DF05}"/>
              </a:ext>
            </a:extLst>
          </p:cNvPr>
          <p:cNvSpPr/>
          <p:nvPr/>
        </p:nvSpPr>
        <p:spPr>
          <a:xfrm>
            <a:off x="3444771" y="4699370"/>
            <a:ext cx="1224136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A275CD8-57AA-4742-89BD-2DE346183A02}"/>
              </a:ext>
            </a:extLst>
          </p:cNvPr>
          <p:cNvSpPr/>
          <p:nvPr/>
        </p:nvSpPr>
        <p:spPr>
          <a:xfrm>
            <a:off x="3383868" y="2573758"/>
            <a:ext cx="492951" cy="6742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14A32B4-1387-46E7-83BB-385DCF7BA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04" y="2204864"/>
            <a:ext cx="2687186" cy="6742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ACB6499-31DC-4DA8-BCF7-5CFF743D7345}"/>
              </a:ext>
            </a:extLst>
          </p:cNvPr>
          <p:cNvSpPr/>
          <p:nvPr/>
        </p:nvSpPr>
        <p:spPr>
          <a:xfrm>
            <a:off x="2057629" y="2544933"/>
            <a:ext cx="881186" cy="1601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B38E187C-5B93-41A8-9465-43FDF9D7FABF}"/>
              </a:ext>
            </a:extLst>
          </p:cNvPr>
          <p:cNvSpPr/>
          <p:nvPr/>
        </p:nvSpPr>
        <p:spPr>
          <a:xfrm>
            <a:off x="1949617" y="2451448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7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2A540210-72A7-433E-8647-4FD232920A0A}"/>
              </a:ext>
            </a:extLst>
          </p:cNvPr>
          <p:cNvSpPr/>
          <p:nvPr/>
        </p:nvSpPr>
        <p:spPr>
          <a:xfrm>
            <a:off x="3275856" y="2488486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rgbClr val="0070C0"/>
                </a:solidFill>
              </a:rPr>
              <a:t>9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CC4B630C-8624-4866-A66A-637730097559}"/>
              </a:ext>
            </a:extLst>
          </p:cNvPr>
          <p:cNvSpPr/>
          <p:nvPr/>
        </p:nvSpPr>
        <p:spPr>
          <a:xfrm>
            <a:off x="3338136" y="4595125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8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EFA8EC3-1290-49FB-8931-17EB5B825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4446008"/>
            <a:ext cx="1656184" cy="92720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29A2EF3-9155-4B8C-ABA2-B62293E395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296" y="4437112"/>
            <a:ext cx="1656184" cy="784858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930587D-F5CC-48A4-9E96-456D785B462F}"/>
              </a:ext>
            </a:extLst>
          </p:cNvPr>
          <p:cNvSpPr/>
          <p:nvPr/>
        </p:nvSpPr>
        <p:spPr>
          <a:xfrm>
            <a:off x="5364088" y="4710733"/>
            <a:ext cx="1224136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5BC815C-5BC8-41BF-8BFE-9117FFDBC5D5}"/>
              </a:ext>
            </a:extLst>
          </p:cNvPr>
          <p:cNvSpPr/>
          <p:nvPr/>
        </p:nvSpPr>
        <p:spPr>
          <a:xfrm>
            <a:off x="7236296" y="4731607"/>
            <a:ext cx="1224136" cy="3535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B42FAE0-2597-4A80-8546-1F57C1B275AB}"/>
              </a:ext>
            </a:extLst>
          </p:cNvPr>
          <p:cNvSpPr txBox="1"/>
          <p:nvPr/>
        </p:nvSpPr>
        <p:spPr>
          <a:xfrm>
            <a:off x="5364088" y="5313930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【PL</a:t>
            </a:r>
            <a:r>
              <a:rPr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表</a:t>
            </a:r>
            <a:r>
              <a:rPr lang="en-US" altLang="ja-JP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の場合</a:t>
            </a:r>
            <a:endParaRPr kumimoji="1" lang="en-US" altLang="ja-JP" sz="12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5DA40C4-F4F4-452C-83FC-CCDA122BB592}"/>
              </a:ext>
            </a:extLst>
          </p:cNvPr>
          <p:cNvSpPr txBox="1"/>
          <p:nvPr/>
        </p:nvSpPr>
        <p:spPr>
          <a:xfrm>
            <a:off x="7236296" y="5313930"/>
            <a:ext cx="1752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要改善点抽出</a:t>
            </a:r>
            <a:r>
              <a:rPr lang="en-US" altLang="ja-JP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の場合</a:t>
            </a:r>
            <a:endParaRPr kumimoji="1" lang="en-US" altLang="ja-JP" sz="12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929C89E-E71F-4F55-B06F-2BDFB5B542D4}"/>
              </a:ext>
            </a:extLst>
          </p:cNvPr>
          <p:cNvSpPr txBox="1"/>
          <p:nvPr/>
        </p:nvSpPr>
        <p:spPr>
          <a:xfrm>
            <a:off x="3444771" y="5307671"/>
            <a:ext cx="1386918" cy="276999"/>
          </a:xfrm>
          <a:prstGeom prst="rect">
            <a:avLst/>
          </a:prstGeom>
          <a:solidFill>
            <a:srgbClr val="FFFFFA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売上速報</a:t>
            </a:r>
            <a:r>
              <a:rPr lang="en-US" altLang="ja-JP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の場合</a:t>
            </a:r>
            <a:endParaRPr kumimoji="1" lang="en-US" altLang="ja-JP" sz="12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A2E5356-F439-4AB5-86FE-4C83356BC986}"/>
              </a:ext>
            </a:extLst>
          </p:cNvPr>
          <p:cNvSpPr/>
          <p:nvPr/>
        </p:nvSpPr>
        <p:spPr>
          <a:xfrm>
            <a:off x="251520" y="6237312"/>
            <a:ext cx="8640960" cy="32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各種帳票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フォルダ内の</a:t>
            </a:r>
            <a:r>
              <a:rPr lang="en-US" altLang="ja-JP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【2_PL</a:t>
            </a: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表</a:t>
            </a:r>
            <a:r>
              <a:rPr lang="en-US" altLang="ja-JP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.xlsx】</a:t>
            </a: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lang="en-US" altLang="ja-JP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【3_</a:t>
            </a: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要改善点抽出</a:t>
            </a:r>
            <a:r>
              <a:rPr lang="en-US" altLang="ja-JP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.xlsx】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についても　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ページ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の設定実施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8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</a:t>
            </a:r>
            <a:r>
              <a:rPr kumimoji="1" lang="ja-JP" altLang="en-US" dirty="0"/>
              <a:t>．</a:t>
            </a:r>
            <a:r>
              <a:rPr lang="ja-JP" altLang="en-US" dirty="0"/>
              <a:t>各帳票の</a:t>
            </a:r>
            <a:r>
              <a:rPr kumimoji="1" lang="ja-JP" altLang="en-US" dirty="0"/>
              <a:t>接続設定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31302CD-4176-4032-BFBE-76420FE6992F}"/>
              </a:ext>
            </a:extLst>
          </p:cNvPr>
          <p:cNvSpPr/>
          <p:nvPr/>
        </p:nvSpPr>
        <p:spPr>
          <a:xfrm>
            <a:off x="251520" y="764704"/>
            <a:ext cx="8640960" cy="2753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Excel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新帳票　</a:t>
            </a: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DB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接続設定</a:t>
            </a: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●各帳票　　　マーク解消確認手順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＞　①左欄「クエリ」から確認するクエリを選択　＞　②右欄「適応したステップ」の一番下の項目を選択</a:t>
            </a: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＞　③画面中央にテーブルのプレビューが表示されたら正常に設定されている</a:t>
            </a: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以下のクエリが確認できれば設定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30_shop?cursor=0&amp;limit=100</a:t>
            </a: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Shop</a:t>
            </a: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4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flash_sales_report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4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trial_balance_accounts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A2E5356-F439-4AB5-86FE-4C83356BC986}"/>
              </a:ext>
            </a:extLst>
          </p:cNvPr>
          <p:cNvSpPr/>
          <p:nvPr/>
        </p:nvSpPr>
        <p:spPr>
          <a:xfrm>
            <a:off x="206481" y="3429000"/>
            <a:ext cx="720080" cy="32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例</a:t>
            </a:r>
            <a:endParaRPr lang="en-US" altLang="ja-JP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FF45428F-01F2-4095-A9FA-A766A6E30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75190"/>
            <a:ext cx="228632" cy="23815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492003D-0D78-4D52-9648-BAA8AE3B1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5" y="3719332"/>
            <a:ext cx="4255431" cy="286894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8FDA0C98-7634-4688-9F5F-BFC6E85C6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84" y="3723329"/>
            <a:ext cx="4255542" cy="2868942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D2FCE3A6-85B9-471E-8C1B-0550A7AFFCF9}"/>
              </a:ext>
            </a:extLst>
          </p:cNvPr>
          <p:cNvSpPr/>
          <p:nvPr/>
        </p:nvSpPr>
        <p:spPr>
          <a:xfrm>
            <a:off x="4716015" y="3429000"/>
            <a:ext cx="720080" cy="32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NG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例</a:t>
            </a:r>
            <a:endParaRPr lang="en-US" altLang="ja-JP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50687BC-09A5-4649-9AD6-5291B8AEFBF6}"/>
              </a:ext>
            </a:extLst>
          </p:cNvPr>
          <p:cNvSpPr/>
          <p:nvPr/>
        </p:nvSpPr>
        <p:spPr>
          <a:xfrm>
            <a:off x="337991" y="4608000"/>
            <a:ext cx="881186" cy="1601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17E2B176-AEB5-4988-8EBE-6EC723378893}"/>
              </a:ext>
            </a:extLst>
          </p:cNvPr>
          <p:cNvSpPr/>
          <p:nvPr/>
        </p:nvSpPr>
        <p:spPr>
          <a:xfrm>
            <a:off x="143508" y="4479575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1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F7236C3-3770-40EF-ACCD-B8352BF7682D}"/>
              </a:ext>
            </a:extLst>
          </p:cNvPr>
          <p:cNvSpPr/>
          <p:nvPr/>
        </p:nvSpPr>
        <p:spPr>
          <a:xfrm>
            <a:off x="3304238" y="5661249"/>
            <a:ext cx="1123746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A851CCA5-5903-49D0-AB32-C6BF395EB180}"/>
              </a:ext>
            </a:extLst>
          </p:cNvPr>
          <p:cNvSpPr/>
          <p:nvPr/>
        </p:nvSpPr>
        <p:spPr>
          <a:xfrm>
            <a:off x="3146175" y="5518912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rgbClr val="0070C0"/>
                </a:solidFill>
              </a:rPr>
              <a:t>2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D8F5960A-86AF-4B5E-8BBB-77D2A201AFDC}"/>
              </a:ext>
            </a:extLst>
          </p:cNvPr>
          <p:cNvSpPr/>
          <p:nvPr/>
        </p:nvSpPr>
        <p:spPr>
          <a:xfrm>
            <a:off x="1373066" y="4688064"/>
            <a:ext cx="1794114" cy="17652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4274513E-82DC-413D-917A-6B3F2394111E}"/>
              </a:ext>
            </a:extLst>
          </p:cNvPr>
          <p:cNvSpPr/>
          <p:nvPr/>
        </p:nvSpPr>
        <p:spPr>
          <a:xfrm>
            <a:off x="1219177" y="4503755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3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A974CAC-1AE3-4620-BB12-7201CC27C05E}"/>
              </a:ext>
            </a:extLst>
          </p:cNvPr>
          <p:cNvSpPr/>
          <p:nvPr/>
        </p:nvSpPr>
        <p:spPr>
          <a:xfrm>
            <a:off x="5796136" y="4636276"/>
            <a:ext cx="1794114" cy="17652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87F5F541-3EA7-42CD-B954-1C229BA94264}"/>
              </a:ext>
            </a:extLst>
          </p:cNvPr>
          <p:cNvSpPr/>
          <p:nvPr/>
        </p:nvSpPr>
        <p:spPr>
          <a:xfrm>
            <a:off x="5659078" y="4528033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3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16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ja-JP" altLang="en-US" dirty="0"/>
              <a:t>．</a:t>
            </a:r>
            <a:r>
              <a:rPr kumimoji="1" lang="en-US" altLang="ja-JP" dirty="0" err="1"/>
              <a:t>PowerBI</a:t>
            </a:r>
            <a:r>
              <a:rPr kumimoji="1" lang="ja-JP" altLang="en-US" dirty="0"/>
              <a:t> インストール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31302CD-4176-4032-BFBE-76420FE6992F}"/>
              </a:ext>
            </a:extLst>
          </p:cNvPr>
          <p:cNvSpPr/>
          <p:nvPr/>
        </p:nvSpPr>
        <p:spPr>
          <a:xfrm>
            <a:off x="251520" y="764704"/>
            <a:ext cx="8640960" cy="167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ja-JP" b="1" u="sng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MySQLconnecter</a:t>
            </a: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(.NET) 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インストール</a:t>
            </a: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●デスクトップ画面にコピーした</a:t>
            </a:r>
            <a:r>
              <a:rPr lang="en-US" altLang="ja-JP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【mysql-connector-net-8.2.0.msi】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をダブルクリックします。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『Next』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　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②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『I accept…』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にチェック◎　＞　③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『Next』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　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④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『Next』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</a:t>
            </a: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⑤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『Install』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　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⑥アプリを許可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はい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　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⑦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『Finish』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</a:t>
            </a: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エラーメッセージが出てインストールできない場合、次ページの手順を実施します。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89EA55C-9DDB-CBD1-AF2F-53ADCDB59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21" y="2702416"/>
            <a:ext cx="2378561" cy="1792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AC23ED8-B249-12DE-68D9-0F48E3A1E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608" y="2709310"/>
            <a:ext cx="2374537" cy="1792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AEA200F-FA4F-C8BB-C3CF-8BAF37E30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065" y="2702416"/>
            <a:ext cx="2374537" cy="17991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EFE97E1-F445-D2FF-8EBE-A74D236B1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4634936"/>
            <a:ext cx="2388996" cy="18108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A69132D-F235-745E-53A8-7CAAC51C74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065" y="4634936"/>
            <a:ext cx="2396826" cy="18191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765A5C6-846C-47F2-88DC-50E734A746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313" y="4765083"/>
            <a:ext cx="2032731" cy="1512000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717838F-CD97-42DA-AC62-AA46CF5264C8}"/>
              </a:ext>
            </a:extLst>
          </p:cNvPr>
          <p:cNvSpPr/>
          <p:nvPr/>
        </p:nvSpPr>
        <p:spPr>
          <a:xfrm>
            <a:off x="1831657" y="4293096"/>
            <a:ext cx="474385" cy="208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1D255CF-06FC-41EC-8CF4-21C785C3A846}"/>
              </a:ext>
            </a:extLst>
          </p:cNvPr>
          <p:cNvSpPr/>
          <p:nvPr/>
        </p:nvSpPr>
        <p:spPr>
          <a:xfrm>
            <a:off x="3259634" y="3997530"/>
            <a:ext cx="1308327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EA0748A-0102-4754-9120-3AECC9C02C64}"/>
              </a:ext>
            </a:extLst>
          </p:cNvPr>
          <p:cNvSpPr/>
          <p:nvPr/>
        </p:nvSpPr>
        <p:spPr>
          <a:xfrm>
            <a:off x="4711977" y="4293096"/>
            <a:ext cx="474385" cy="208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E91BD40-B747-46CA-8A99-BEE5A568DBA4}"/>
              </a:ext>
            </a:extLst>
          </p:cNvPr>
          <p:cNvSpPr/>
          <p:nvPr/>
        </p:nvSpPr>
        <p:spPr>
          <a:xfrm>
            <a:off x="7592297" y="4293096"/>
            <a:ext cx="474385" cy="208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89A269E-97AD-4356-8C41-01E418EA30E6}"/>
              </a:ext>
            </a:extLst>
          </p:cNvPr>
          <p:cNvSpPr/>
          <p:nvPr/>
        </p:nvSpPr>
        <p:spPr>
          <a:xfrm>
            <a:off x="7575612" y="6237312"/>
            <a:ext cx="474385" cy="208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0D334B1-C95F-4BA7-B662-29A2EF375D39}"/>
              </a:ext>
            </a:extLst>
          </p:cNvPr>
          <p:cNvSpPr/>
          <p:nvPr/>
        </p:nvSpPr>
        <p:spPr>
          <a:xfrm>
            <a:off x="1687641" y="6237312"/>
            <a:ext cx="618401" cy="208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500F620D-C820-4F4C-B06B-4FFC0E1E3AA0}"/>
              </a:ext>
            </a:extLst>
          </p:cNvPr>
          <p:cNvSpPr/>
          <p:nvPr/>
        </p:nvSpPr>
        <p:spPr>
          <a:xfrm>
            <a:off x="1687641" y="4228622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1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D2CD5602-D40B-47E0-BFDB-32BDACC68AFA}"/>
              </a:ext>
            </a:extLst>
          </p:cNvPr>
          <p:cNvSpPr/>
          <p:nvPr/>
        </p:nvSpPr>
        <p:spPr>
          <a:xfrm>
            <a:off x="3127801" y="3861048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2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895A0F7D-22D3-4E59-8305-4A6BD74D2664}"/>
              </a:ext>
            </a:extLst>
          </p:cNvPr>
          <p:cNvSpPr/>
          <p:nvPr/>
        </p:nvSpPr>
        <p:spPr>
          <a:xfrm>
            <a:off x="4567961" y="4228622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3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C4FCCDB6-5D35-480F-829E-54AD5EEA11E8}"/>
              </a:ext>
            </a:extLst>
          </p:cNvPr>
          <p:cNvSpPr/>
          <p:nvPr/>
        </p:nvSpPr>
        <p:spPr>
          <a:xfrm>
            <a:off x="1543625" y="6172838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5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75EB9C15-60EB-471F-A49A-CF115430B140}"/>
              </a:ext>
            </a:extLst>
          </p:cNvPr>
          <p:cNvSpPr/>
          <p:nvPr/>
        </p:nvSpPr>
        <p:spPr>
          <a:xfrm>
            <a:off x="7448281" y="4228622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4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F57684FC-FB87-43E8-8936-A231FE199525}"/>
              </a:ext>
            </a:extLst>
          </p:cNvPr>
          <p:cNvSpPr/>
          <p:nvPr/>
        </p:nvSpPr>
        <p:spPr>
          <a:xfrm>
            <a:off x="7431596" y="6172838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rgbClr val="0070C0"/>
                </a:solidFill>
              </a:rPr>
              <a:t>7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BD946A2-6466-4DD6-9A34-12F79CB21849}"/>
              </a:ext>
            </a:extLst>
          </p:cNvPr>
          <p:cNvSpPr/>
          <p:nvPr/>
        </p:nvSpPr>
        <p:spPr>
          <a:xfrm>
            <a:off x="3472317" y="5993248"/>
            <a:ext cx="1027675" cy="208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4B6FA3B6-DE64-4F0E-9F91-35FE58673BA2}"/>
              </a:ext>
            </a:extLst>
          </p:cNvPr>
          <p:cNvSpPr/>
          <p:nvPr/>
        </p:nvSpPr>
        <p:spPr>
          <a:xfrm>
            <a:off x="3328301" y="5928774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6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83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ja-JP" altLang="en-US" dirty="0"/>
              <a:t>．</a:t>
            </a:r>
            <a:r>
              <a:rPr kumimoji="1" lang="en-US" altLang="ja-JP" dirty="0" err="1"/>
              <a:t>PowerBI</a:t>
            </a:r>
            <a:r>
              <a:rPr kumimoji="1" lang="ja-JP" altLang="en-US" dirty="0"/>
              <a:t> インストール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31302CD-4176-4032-BFBE-76420FE6992F}"/>
              </a:ext>
            </a:extLst>
          </p:cNvPr>
          <p:cNvSpPr/>
          <p:nvPr/>
        </p:nvSpPr>
        <p:spPr>
          <a:xfrm>
            <a:off x="251520" y="764704"/>
            <a:ext cx="8640960" cy="1137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ja-JP" b="1" u="sng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PowerBI</a:t>
            </a: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デスクトップ版 インストール</a:t>
            </a: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●タスクバー検索欄に「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Microsoft Store 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」と入力し、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Microsoft Store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アプリを起動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＞　アプリ上部の検索欄から「</a:t>
            </a:r>
            <a:r>
              <a:rPr lang="en-US" altLang="ja-JP" sz="14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PowerBI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」を検索し、「入手」をクリック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D5DC8A2-16E9-4B86-8549-6D04956EE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12876"/>
            <a:ext cx="3555967" cy="306034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874F6EA-5C3E-44A6-8F4C-4EA73EA54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945" y="2320571"/>
            <a:ext cx="2823127" cy="244827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A2B6BA32-D8F6-4C96-8AA5-3C5F3B483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509" y="3933056"/>
            <a:ext cx="2823127" cy="2436237"/>
          </a:xfrm>
          <a:prstGeom prst="rect">
            <a:avLst/>
          </a:prstGeom>
        </p:spPr>
      </p:pic>
      <p:sp>
        <p:nvSpPr>
          <p:cNvPr id="30" name="矢印: 下カーブ 29">
            <a:extLst>
              <a:ext uri="{FF2B5EF4-FFF2-40B4-BE49-F238E27FC236}">
                <a16:creationId xmlns:a16="http://schemas.microsoft.com/office/drawing/2014/main" id="{601629D5-74D0-433D-BE18-137E451CE2AC}"/>
              </a:ext>
            </a:extLst>
          </p:cNvPr>
          <p:cNvSpPr/>
          <p:nvPr/>
        </p:nvSpPr>
        <p:spPr>
          <a:xfrm rot="3715323">
            <a:off x="7410596" y="3310777"/>
            <a:ext cx="648072" cy="457448"/>
          </a:xfrm>
          <a:prstGeom prst="curved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矢印: 下 30">
            <a:extLst>
              <a:ext uri="{FF2B5EF4-FFF2-40B4-BE49-F238E27FC236}">
                <a16:creationId xmlns:a16="http://schemas.microsoft.com/office/drawing/2014/main" id="{7E0E6980-2E48-4199-B75B-FBDF10560E2C}"/>
              </a:ext>
            </a:extLst>
          </p:cNvPr>
          <p:cNvSpPr/>
          <p:nvPr/>
        </p:nvSpPr>
        <p:spPr>
          <a:xfrm rot="16200000">
            <a:off x="3895382" y="3465004"/>
            <a:ext cx="504056" cy="432048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555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ja-JP" altLang="en-US" dirty="0"/>
              <a:t>．</a:t>
            </a:r>
            <a:r>
              <a:rPr kumimoji="1" lang="en-US" altLang="ja-JP" dirty="0" err="1"/>
              <a:t>PowerBI</a:t>
            </a:r>
            <a:r>
              <a:rPr kumimoji="1" lang="ja-JP" altLang="en-US" dirty="0"/>
              <a:t> インストール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31302CD-4176-4032-BFBE-76420FE6992F}"/>
              </a:ext>
            </a:extLst>
          </p:cNvPr>
          <p:cNvSpPr/>
          <p:nvPr/>
        </p:nvSpPr>
        <p:spPr>
          <a:xfrm>
            <a:off x="251520" y="764704"/>
            <a:ext cx="8640960" cy="167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ja-JP" b="1" u="sng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PowerBI</a:t>
            </a: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データ接続設定</a:t>
            </a:r>
            <a:endParaRPr lang="en-US" altLang="ja-JP" b="1" u="sng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●下記共有フォルダ内から「～～～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lang="en-US" altLang="ja-JP" sz="14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pbix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」形式のファイルをローカルの任意の場所に保存し 開く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2" action="ppaction://hlinkfile"/>
              </a:rPr>
              <a:t>\\192.168.200.45\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2" action="ppaction://hlinkfile"/>
              </a:rPr>
              <a:t>全社共有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2" action="ppaction://hlinkfile"/>
              </a:rPr>
              <a:t>\Tools\BI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2" action="ppaction://hlinkfile"/>
              </a:rPr>
              <a:t>レポート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2" action="ppaction://hlinkfile"/>
              </a:rPr>
              <a:t>\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2" action="ppaction://hlinkfile"/>
              </a:rPr>
              <a:t>各種帳票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初回起動時、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Microsoft Fabric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アカウントやメーリングリスト登録の案内が出る場合があります。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「キャンセル」や「後で行う」を選択してください。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0BE9DD85-44BF-42FA-B844-5EDB4C0BF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193" y="2591281"/>
            <a:ext cx="3250582" cy="395462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D443FA70-0491-4234-9E8F-262AA444B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12" y="2559106"/>
            <a:ext cx="4174668" cy="303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39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ja-JP" altLang="en-US" dirty="0"/>
              <a:t>．</a:t>
            </a:r>
            <a:r>
              <a:rPr kumimoji="1" lang="en-US" altLang="ja-JP" dirty="0" err="1"/>
              <a:t>PowerBI</a:t>
            </a:r>
            <a:r>
              <a:rPr kumimoji="1" lang="ja-JP" altLang="en-US" dirty="0"/>
              <a:t> インストール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31302CD-4176-4032-BFBE-76420FE6992F}"/>
              </a:ext>
            </a:extLst>
          </p:cNvPr>
          <p:cNvSpPr/>
          <p:nvPr/>
        </p:nvSpPr>
        <p:spPr>
          <a:xfrm>
            <a:off x="251520" y="764704"/>
            <a:ext cx="8640960" cy="140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売上速報</a:t>
            </a: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データ接続設定</a:t>
            </a:r>
            <a:endParaRPr lang="en-US" altLang="ja-JP" b="1" u="sng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●画面上部「ホーム」タブ　＞　「更新」を選択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コンテンツへのアクセス　→　「接続」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ODBC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ドライバー　→　ユーザー名、パスワードを入力して「接続」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　　　　以下エラーが出た場合は次ページの手順を実施　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↓↓</a:t>
            </a:r>
            <a:endParaRPr lang="en-US" altLang="ja-JP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9EE030B-AADA-4667-9431-359264BFF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859926"/>
            <a:ext cx="4323283" cy="172931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B08E502-EC21-48D2-BF97-7D9D5E1F1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859926"/>
            <a:ext cx="4127847" cy="216136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F63B6FD-2329-4802-B0D3-E4F37732B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9" y="2220806"/>
            <a:ext cx="5373739" cy="99217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5A28B04-D84B-4792-A948-8A759778D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2187451"/>
            <a:ext cx="2743250" cy="12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32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ja-JP" altLang="en-US" dirty="0"/>
              <a:t>．</a:t>
            </a:r>
            <a:r>
              <a:rPr kumimoji="1" lang="en-US" altLang="ja-JP" dirty="0" err="1"/>
              <a:t>PowerBI</a:t>
            </a:r>
            <a:r>
              <a:rPr kumimoji="1" lang="ja-JP" altLang="en-US" dirty="0"/>
              <a:t> インストール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31302CD-4176-4032-BFBE-76420FE6992F}"/>
              </a:ext>
            </a:extLst>
          </p:cNvPr>
          <p:cNvSpPr/>
          <p:nvPr/>
        </p:nvSpPr>
        <p:spPr>
          <a:xfrm>
            <a:off x="251520" y="764704"/>
            <a:ext cx="8640960" cy="167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売上速報　データ接続エラー解消手順</a:t>
            </a:r>
            <a:endParaRPr lang="en-US" altLang="ja-JP" b="1" u="sng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●「ホーム」タブ　＞　「データの変換」を選択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左欄「クエリ」　＞　</a:t>
            </a:r>
            <a:r>
              <a:rPr lang="en-US" altLang="ja-JP" sz="14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Flash_Sales_Report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を選択し、画面中央「エラーに移動する」　＞　「設定の編集」を選択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データソース名→「</a:t>
            </a:r>
            <a:r>
              <a:rPr lang="en-US" altLang="ja-JP" sz="14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CUAurora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」を選択し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＞　ユーザー名、パスワードを設定し「接続」を選択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レコードが表示されるようになったのを確認し、画面左上「適応して閉じる」を選択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ファイルを保存して閉じる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3E7E5C7-9FEC-4CC9-8D26-A1586BC12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42405"/>
            <a:ext cx="5142533" cy="98871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70202C2-BBB5-4508-AC8B-C5FAB8CAA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497695"/>
            <a:ext cx="4176465" cy="301334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5A35763-48DA-4075-867A-37F552B06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429000"/>
            <a:ext cx="3727326" cy="119655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3A9BE34-4A8A-47E0-BBB1-69C3CF6F7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4553920"/>
            <a:ext cx="2771800" cy="1992744"/>
          </a:xfrm>
          <a:prstGeom prst="rect">
            <a:avLst/>
          </a:prstGeom>
        </p:spPr>
      </p:pic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CF540216-BCEB-44BF-A613-94EE9BBF781B}"/>
              </a:ext>
            </a:extLst>
          </p:cNvPr>
          <p:cNvSpPr/>
          <p:nvPr/>
        </p:nvSpPr>
        <p:spPr>
          <a:xfrm>
            <a:off x="6804248" y="2576724"/>
            <a:ext cx="1944216" cy="720080"/>
          </a:xfrm>
          <a:prstGeom prst="wedgeRectCallout">
            <a:avLst>
              <a:gd name="adj1" fmla="val -22386"/>
              <a:gd name="adj2" fmla="val 70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b="1" dirty="0">
                <a:solidFill>
                  <a:srgbClr val="FF0000"/>
                </a:solidFill>
              </a:rPr>
              <a:t>ユーザー名</a:t>
            </a:r>
            <a:r>
              <a:rPr lang="ja-JP" altLang="en-US" sz="1000" b="1" dirty="0">
                <a:solidFill>
                  <a:srgbClr val="FF0000"/>
                </a:solidFill>
              </a:rPr>
              <a:t>：</a:t>
            </a:r>
            <a:r>
              <a:rPr kumimoji="1" lang="en-US" altLang="ja-JP" sz="1000" b="1" dirty="0">
                <a:solidFill>
                  <a:srgbClr val="FF0000"/>
                </a:solidFill>
              </a:rPr>
              <a:t>c_user_01</a:t>
            </a:r>
          </a:p>
          <a:p>
            <a:r>
              <a:rPr lang="ja-JP" altLang="en-US" sz="1000" b="1" dirty="0">
                <a:solidFill>
                  <a:srgbClr val="FF0000"/>
                </a:solidFill>
              </a:rPr>
              <a:t>パスワード：</a:t>
            </a:r>
            <a:r>
              <a:rPr kumimoji="1" lang="en-US" altLang="ja-JP" sz="1000" b="1" dirty="0">
                <a:solidFill>
                  <a:srgbClr val="FF0000"/>
                </a:solidFill>
              </a:rPr>
              <a:t>User@20230831</a:t>
            </a:r>
            <a:endParaRPr kumimoji="1" lang="ja-JP" alt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5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ja-JP" altLang="en-US" dirty="0"/>
              <a:t>．</a:t>
            </a:r>
            <a:r>
              <a:rPr kumimoji="1" lang="en-US" altLang="ja-JP" dirty="0" err="1"/>
              <a:t>PowerBI</a:t>
            </a:r>
            <a:r>
              <a:rPr kumimoji="1" lang="ja-JP" altLang="en-US" dirty="0"/>
              <a:t> インストール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31302CD-4176-4032-BFBE-76420FE6992F}"/>
              </a:ext>
            </a:extLst>
          </p:cNvPr>
          <p:cNvSpPr/>
          <p:nvPr/>
        </p:nvSpPr>
        <p:spPr>
          <a:xfrm>
            <a:off x="251520" y="764704"/>
            <a:ext cx="8640960" cy="140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PL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表</a:t>
            </a: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データ接続設定</a:t>
            </a:r>
            <a:endParaRPr lang="en-US" altLang="ja-JP" b="1" u="sng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●画面上部「ホーム」タブ　＞　「更新」を選択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コンテンツへのアクセス　→　「接続」　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他レポートで設定済みの場合表示されません。スキップしてください。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ODBC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ドライバー　→　ユーザー名、パスワードを入力して「接続」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　　　　以下エラーが出た場合は次ページの手順を実施　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↓↓</a:t>
            </a:r>
            <a:endParaRPr lang="en-US" altLang="ja-JP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9EE030B-AADA-4667-9431-359264BFF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859926"/>
            <a:ext cx="4323283" cy="172931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B08E502-EC21-48D2-BF97-7D9D5E1F1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859926"/>
            <a:ext cx="4127847" cy="216136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F63B6FD-2329-4802-B0D3-E4F37732B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9" y="2220806"/>
            <a:ext cx="5373739" cy="99217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5A28B04-D84B-4792-A948-8A759778D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2187451"/>
            <a:ext cx="2743250" cy="12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5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１</a:t>
            </a:r>
            <a:r>
              <a:rPr kumimoji="1" lang="ja-JP" altLang="en-US" dirty="0"/>
              <a:t>．</a:t>
            </a:r>
            <a:r>
              <a:rPr lang="en-US" altLang="ja-JP" dirty="0"/>
              <a:t>ODBC</a:t>
            </a:r>
            <a:r>
              <a:rPr lang="ja-JP" altLang="en-US" dirty="0"/>
              <a:t>ドライバーインストール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31302CD-4176-4032-BFBE-76420FE6992F}"/>
              </a:ext>
            </a:extLst>
          </p:cNvPr>
          <p:cNvSpPr/>
          <p:nvPr/>
        </p:nvSpPr>
        <p:spPr>
          <a:xfrm>
            <a:off x="251520" y="764704"/>
            <a:ext cx="8640960" cy="1137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Redshift/MySQL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ODBC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ドライバーインストール</a:t>
            </a:r>
            <a:endParaRPr lang="en-US" altLang="ja-JP" b="1" u="sng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●下記共有フォルダ内の全てを選択して　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①コピー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＞　デスクトップに　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②貼り付けます。</a:t>
            </a: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2" action="ppaction://hlinkfile"/>
              </a:rPr>
              <a:t>\\192.168.200.45\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2" action="ppaction://hlinkfile"/>
              </a:rPr>
              <a:t>全社共有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2" action="ppaction://hlinkfile"/>
              </a:rPr>
              <a:t>\Tools\BI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2" action="ppaction://hlinkfile"/>
              </a:rPr>
              <a:t>レポート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528C45D-4B40-407F-BF12-0929F76A1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902580"/>
            <a:ext cx="4958260" cy="42997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E370907-3DE3-40E9-86C2-D3E5EF245943}"/>
              </a:ext>
            </a:extLst>
          </p:cNvPr>
          <p:cNvSpPr/>
          <p:nvPr/>
        </p:nvSpPr>
        <p:spPr>
          <a:xfrm>
            <a:off x="3203848" y="5814362"/>
            <a:ext cx="86409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AF6D3E8-50B7-4775-A68B-F79EFD086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1881614"/>
            <a:ext cx="2633136" cy="1331361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D621DC2-42DC-4B3C-BFA8-3F9E861AC90D}"/>
              </a:ext>
            </a:extLst>
          </p:cNvPr>
          <p:cNvSpPr/>
          <p:nvPr/>
        </p:nvSpPr>
        <p:spPr>
          <a:xfrm>
            <a:off x="7274556" y="2780928"/>
            <a:ext cx="86409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90E286E-1EE6-4D6C-9813-614BE02B4976}"/>
              </a:ext>
            </a:extLst>
          </p:cNvPr>
          <p:cNvSpPr/>
          <p:nvPr/>
        </p:nvSpPr>
        <p:spPr>
          <a:xfrm>
            <a:off x="3059832" y="5740790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1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CCA8E89-5376-4B3F-ADC5-5C86C79ABBBB}"/>
              </a:ext>
            </a:extLst>
          </p:cNvPr>
          <p:cNvSpPr/>
          <p:nvPr/>
        </p:nvSpPr>
        <p:spPr>
          <a:xfrm>
            <a:off x="7164288" y="2710675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2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A57F7C28-1901-4DA8-9521-A65B4495C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81" y="2670333"/>
            <a:ext cx="2389951" cy="101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27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ja-JP" altLang="en-US" dirty="0"/>
              <a:t>．</a:t>
            </a:r>
            <a:r>
              <a:rPr kumimoji="1" lang="en-US" altLang="ja-JP" dirty="0" err="1"/>
              <a:t>PowerBI</a:t>
            </a:r>
            <a:r>
              <a:rPr kumimoji="1" lang="ja-JP" altLang="en-US" dirty="0"/>
              <a:t> インストール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31302CD-4176-4032-BFBE-76420FE6992F}"/>
              </a:ext>
            </a:extLst>
          </p:cNvPr>
          <p:cNvSpPr/>
          <p:nvPr/>
        </p:nvSpPr>
        <p:spPr>
          <a:xfrm>
            <a:off x="251520" y="764704"/>
            <a:ext cx="8640960" cy="167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PL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表　データ接続エラー解消手順</a:t>
            </a:r>
            <a:endParaRPr lang="en-US" altLang="ja-JP" b="1" u="sng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●「ホーム」タブ　＞　「データの変換」を選択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左欄「クエリ」　＞　</a:t>
            </a:r>
            <a:r>
              <a:rPr lang="en-US" altLang="ja-JP" sz="14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trial_balance_accounts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を選択し、画面中央「エラーに移動する」　＞　「設定の編集」を選択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データソース名→「</a:t>
            </a:r>
            <a:r>
              <a:rPr lang="en-US" altLang="ja-JP" sz="14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CUAurora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」を選択し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＞　ユーザー名、パスワードを設定し「接続」を選択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レコードが表示されるようになったのを確認し、画面左上「適応して閉じる」を選択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ファイルを保存して閉じる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3E7E5C7-9FEC-4CC9-8D26-A1586BC12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42405"/>
            <a:ext cx="5142533" cy="98871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5A35763-48DA-4075-867A-37F552B06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429000"/>
            <a:ext cx="3727326" cy="119655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3A9BE34-4A8A-47E0-BBB1-69C3CF6F7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553920"/>
            <a:ext cx="2771800" cy="1992744"/>
          </a:xfrm>
          <a:prstGeom prst="rect">
            <a:avLst/>
          </a:prstGeom>
        </p:spPr>
      </p:pic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CF540216-BCEB-44BF-A613-94EE9BBF781B}"/>
              </a:ext>
            </a:extLst>
          </p:cNvPr>
          <p:cNvSpPr/>
          <p:nvPr/>
        </p:nvSpPr>
        <p:spPr>
          <a:xfrm>
            <a:off x="7069596" y="3436610"/>
            <a:ext cx="1944216" cy="720080"/>
          </a:xfrm>
          <a:prstGeom prst="wedgeRectCallout">
            <a:avLst>
              <a:gd name="adj1" fmla="val -79342"/>
              <a:gd name="adj2" fmla="val 648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b="1" dirty="0">
                <a:solidFill>
                  <a:srgbClr val="FF0000"/>
                </a:solidFill>
              </a:rPr>
              <a:t>ユーザー名</a:t>
            </a:r>
            <a:r>
              <a:rPr lang="ja-JP" altLang="en-US" sz="1000" b="1" dirty="0">
                <a:solidFill>
                  <a:srgbClr val="FF0000"/>
                </a:solidFill>
              </a:rPr>
              <a:t>：</a:t>
            </a:r>
            <a:r>
              <a:rPr kumimoji="1" lang="en-US" altLang="ja-JP" sz="1000" b="1" dirty="0">
                <a:solidFill>
                  <a:srgbClr val="FF0000"/>
                </a:solidFill>
              </a:rPr>
              <a:t>c_user_01</a:t>
            </a:r>
          </a:p>
          <a:p>
            <a:r>
              <a:rPr lang="ja-JP" altLang="en-US" sz="1000" b="1" dirty="0">
                <a:solidFill>
                  <a:srgbClr val="FF0000"/>
                </a:solidFill>
              </a:rPr>
              <a:t>パスワード：</a:t>
            </a:r>
            <a:r>
              <a:rPr kumimoji="1" lang="en-US" altLang="ja-JP" sz="1000" b="1" dirty="0">
                <a:solidFill>
                  <a:srgbClr val="FF0000"/>
                </a:solidFill>
              </a:rPr>
              <a:t>User@20230831</a:t>
            </a:r>
            <a:endParaRPr kumimoji="1" lang="ja-JP" altLang="en-US" sz="1000" b="1" dirty="0">
              <a:solidFill>
                <a:srgbClr val="FF00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6D47AE1-ECF8-46D6-AA68-56D7B3748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27" y="3573016"/>
            <a:ext cx="3869103" cy="2774579"/>
          </a:xfrm>
          <a:prstGeom prst="rect">
            <a:avLst/>
          </a:prstGeom>
        </p:spPr>
      </p:pic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06BC2682-0F39-486F-B6C1-BEFAD63F25A9}"/>
              </a:ext>
            </a:extLst>
          </p:cNvPr>
          <p:cNvSpPr/>
          <p:nvPr/>
        </p:nvSpPr>
        <p:spPr>
          <a:xfrm>
            <a:off x="5796136" y="2126756"/>
            <a:ext cx="3096344" cy="1158228"/>
          </a:xfrm>
          <a:prstGeom prst="wedgeRectCallout">
            <a:avLst>
              <a:gd name="adj1" fmla="val 24806"/>
              <a:gd name="adj2" fmla="val -78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b="1" dirty="0">
                <a:solidFill>
                  <a:srgbClr val="FF0000"/>
                </a:solidFill>
              </a:rPr>
              <a:t>以下データソースも同様の手順で解消できます</a:t>
            </a:r>
            <a:endParaRPr kumimoji="1" lang="en-US" altLang="ja-JP" sz="1000" b="1" dirty="0">
              <a:solidFill>
                <a:srgbClr val="FF0000"/>
              </a:solidFill>
            </a:endParaRPr>
          </a:p>
          <a:p>
            <a:r>
              <a:rPr lang="ja-JP" altLang="en-US" sz="1000" b="1" dirty="0">
                <a:solidFill>
                  <a:srgbClr val="FF0000"/>
                </a:solidFill>
              </a:rPr>
              <a:t>・</a:t>
            </a:r>
            <a:r>
              <a:rPr lang="en-US" altLang="ja-JP" sz="1000" b="1" dirty="0" err="1">
                <a:solidFill>
                  <a:srgbClr val="FF0000"/>
                </a:solidFill>
              </a:rPr>
              <a:t>Sales_Amount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r>
              <a:rPr kumimoji="1" lang="ja-JP" altLang="en-US" sz="1000" b="1" dirty="0">
                <a:solidFill>
                  <a:srgbClr val="FF0000"/>
                </a:solidFill>
              </a:rPr>
              <a:t>・</a:t>
            </a:r>
            <a:r>
              <a:rPr kumimoji="1" lang="en-US" altLang="ja-JP" sz="1000" b="1" dirty="0" err="1">
                <a:solidFill>
                  <a:srgbClr val="FF0000"/>
                </a:solidFill>
              </a:rPr>
              <a:t>EBITDA_Amount</a:t>
            </a:r>
            <a:endParaRPr kumimoji="1" lang="en-US" altLang="ja-JP" sz="1000" b="1" dirty="0">
              <a:solidFill>
                <a:srgbClr val="FF0000"/>
              </a:solidFill>
            </a:endParaRPr>
          </a:p>
          <a:p>
            <a:r>
              <a:rPr lang="ja-JP" altLang="en-US" sz="1000" b="1" dirty="0">
                <a:solidFill>
                  <a:srgbClr val="FF0000"/>
                </a:solidFill>
              </a:rPr>
              <a:t>・</a:t>
            </a:r>
            <a:r>
              <a:rPr lang="en-US" altLang="ja-JP" sz="1000" b="1" dirty="0" err="1">
                <a:solidFill>
                  <a:srgbClr val="FF0000"/>
                </a:solidFill>
              </a:rPr>
              <a:t>GOP_Amount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r>
              <a:rPr kumimoji="1" lang="ja-JP" altLang="en-US" sz="1000" b="1" dirty="0">
                <a:solidFill>
                  <a:srgbClr val="FF0000"/>
                </a:solidFill>
              </a:rPr>
              <a:t>・</a:t>
            </a:r>
            <a:r>
              <a:rPr kumimoji="1" lang="en-US" altLang="ja-JP" sz="1000" b="1" dirty="0" err="1">
                <a:solidFill>
                  <a:srgbClr val="FF0000"/>
                </a:solidFill>
              </a:rPr>
              <a:t>SG&amp;A_Amount</a:t>
            </a:r>
            <a:endParaRPr kumimoji="1" lang="en-US" altLang="ja-JP" sz="1000" b="1" dirty="0">
              <a:solidFill>
                <a:srgbClr val="FF0000"/>
              </a:solidFill>
            </a:endParaRPr>
          </a:p>
          <a:p>
            <a:r>
              <a:rPr lang="ja-JP" altLang="en-US" sz="1000" b="1" dirty="0">
                <a:solidFill>
                  <a:srgbClr val="FF0000"/>
                </a:solidFill>
              </a:rPr>
              <a:t>・</a:t>
            </a:r>
            <a:r>
              <a:rPr lang="en-US" altLang="ja-JP" sz="1000" b="1" dirty="0" err="1">
                <a:solidFill>
                  <a:srgbClr val="FF0000"/>
                </a:solidFill>
              </a:rPr>
              <a:t>DEP_Amount</a:t>
            </a:r>
            <a:endParaRPr kumimoji="1" lang="ja-JP" alt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95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ja-JP" altLang="en-US" dirty="0"/>
              <a:t>．</a:t>
            </a:r>
            <a:r>
              <a:rPr kumimoji="1" lang="en-US" altLang="ja-JP" dirty="0" err="1"/>
              <a:t>PowerBI</a:t>
            </a:r>
            <a:r>
              <a:rPr kumimoji="1" lang="ja-JP" altLang="en-US" dirty="0"/>
              <a:t> インストール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31302CD-4176-4032-BFBE-76420FE6992F}"/>
              </a:ext>
            </a:extLst>
          </p:cNvPr>
          <p:cNvSpPr/>
          <p:nvPr/>
        </p:nvSpPr>
        <p:spPr>
          <a:xfrm>
            <a:off x="251520" y="764704"/>
            <a:ext cx="8640960" cy="167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要改善店抽出</a:t>
            </a: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データ接続設定</a:t>
            </a:r>
            <a:endParaRPr lang="en-US" altLang="ja-JP" b="1" u="sng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●画面上部「ホーム」タブ　＞　「更新」を選択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MySQL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データベースの接続　→　「接続」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コンテンツへのアクセス　→　「接続」　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他レポートで設定済みの場合表示されません。スキップしてください。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ODBC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ドライバー　→　ユーザー名、パスワードを入力して「接続」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　　　　以下エラーが出た場合は次ページの手順を実施　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↓↓</a:t>
            </a:r>
            <a:endParaRPr lang="en-US" altLang="ja-JP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9EE030B-AADA-4667-9431-359264BFF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68" y="5263567"/>
            <a:ext cx="3211457" cy="128458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B08E502-EC21-48D2-BF97-7D9D5E1F1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4269125"/>
            <a:ext cx="4127847" cy="216136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F63B6FD-2329-4802-B0D3-E4F37732B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9" y="2454243"/>
            <a:ext cx="5373739" cy="99217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5A28B04-D84B-4792-A948-8A759778D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2420888"/>
            <a:ext cx="2743250" cy="126276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5C1F954-B9A0-42DC-B4ED-97AE5E2299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268" y="3495532"/>
            <a:ext cx="3057590" cy="166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45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ja-JP" altLang="en-US" dirty="0"/>
              <a:t>．</a:t>
            </a:r>
            <a:r>
              <a:rPr kumimoji="1" lang="en-US" altLang="ja-JP" dirty="0" err="1"/>
              <a:t>PowerBI</a:t>
            </a:r>
            <a:r>
              <a:rPr kumimoji="1" lang="ja-JP" altLang="en-US" dirty="0"/>
              <a:t> インストール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31302CD-4176-4032-BFBE-76420FE6992F}"/>
              </a:ext>
            </a:extLst>
          </p:cNvPr>
          <p:cNvSpPr/>
          <p:nvPr/>
        </p:nvSpPr>
        <p:spPr>
          <a:xfrm>
            <a:off x="251520" y="764704"/>
            <a:ext cx="8640960" cy="167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要改善店抽出　データ接続エラー解消手順</a:t>
            </a:r>
            <a:endParaRPr lang="en-US" altLang="ja-JP" b="1" u="sng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●「ホーム」タブ　＞　「データの変換」を選択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左欄「クエリ」　＞　</a:t>
            </a:r>
            <a:r>
              <a:rPr lang="en-US" altLang="ja-JP" sz="14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flash_sales_report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を選択し、画面中央「エラーに移動する」　＞　「設定の編集」を選択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データソース名→「</a:t>
            </a:r>
            <a:r>
              <a:rPr lang="en-US" altLang="ja-JP" sz="14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CUAurora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」を選択し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＞　ユーザー名、パスワードを設定し「接続」を選択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レコードが表示されるようになったのを確認し、画面左上「適応して閉じる」を選択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ファイルを保存して閉じる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3E7E5C7-9FEC-4CC9-8D26-A1586BC12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42405"/>
            <a:ext cx="5142533" cy="98871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5A35763-48DA-4075-867A-37F552B06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429000"/>
            <a:ext cx="3727326" cy="119655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3A9BE34-4A8A-47E0-BBB1-69C3CF6F7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553920"/>
            <a:ext cx="2771800" cy="1992744"/>
          </a:xfrm>
          <a:prstGeom prst="rect">
            <a:avLst/>
          </a:prstGeom>
        </p:spPr>
      </p:pic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CF540216-BCEB-44BF-A613-94EE9BBF781B}"/>
              </a:ext>
            </a:extLst>
          </p:cNvPr>
          <p:cNvSpPr/>
          <p:nvPr/>
        </p:nvSpPr>
        <p:spPr>
          <a:xfrm>
            <a:off x="7069596" y="3436610"/>
            <a:ext cx="1944216" cy="720080"/>
          </a:xfrm>
          <a:prstGeom prst="wedgeRectCallout">
            <a:avLst>
              <a:gd name="adj1" fmla="val -79342"/>
              <a:gd name="adj2" fmla="val 648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b="1" dirty="0">
                <a:solidFill>
                  <a:srgbClr val="FF0000"/>
                </a:solidFill>
              </a:rPr>
              <a:t>ユーザー名</a:t>
            </a:r>
            <a:r>
              <a:rPr lang="ja-JP" altLang="en-US" sz="1000" b="1" dirty="0">
                <a:solidFill>
                  <a:srgbClr val="FF0000"/>
                </a:solidFill>
              </a:rPr>
              <a:t>：</a:t>
            </a:r>
            <a:r>
              <a:rPr kumimoji="1" lang="en-US" altLang="ja-JP" sz="1000" b="1" dirty="0">
                <a:solidFill>
                  <a:srgbClr val="FF0000"/>
                </a:solidFill>
              </a:rPr>
              <a:t>c_user_01</a:t>
            </a:r>
          </a:p>
          <a:p>
            <a:r>
              <a:rPr lang="ja-JP" altLang="en-US" sz="1000" b="1" dirty="0">
                <a:solidFill>
                  <a:srgbClr val="FF0000"/>
                </a:solidFill>
              </a:rPr>
              <a:t>パスワード：</a:t>
            </a:r>
            <a:r>
              <a:rPr kumimoji="1" lang="en-US" altLang="ja-JP" sz="1000" b="1" dirty="0">
                <a:solidFill>
                  <a:srgbClr val="FF0000"/>
                </a:solidFill>
              </a:rPr>
              <a:t>User@20230831</a:t>
            </a:r>
            <a:endParaRPr kumimoji="1" lang="ja-JP" altLang="en-US" sz="1000" b="1" dirty="0">
              <a:solidFill>
                <a:srgbClr val="FF00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6D47AE1-ECF8-46D6-AA68-56D7B3748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27" y="3573016"/>
            <a:ext cx="3869103" cy="2774579"/>
          </a:xfrm>
          <a:prstGeom prst="rect">
            <a:avLst/>
          </a:prstGeom>
        </p:spPr>
      </p:pic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06BC2682-0F39-486F-B6C1-BEFAD63F25A9}"/>
              </a:ext>
            </a:extLst>
          </p:cNvPr>
          <p:cNvSpPr/>
          <p:nvPr/>
        </p:nvSpPr>
        <p:spPr>
          <a:xfrm>
            <a:off x="5796136" y="2126755"/>
            <a:ext cx="3096344" cy="1264247"/>
          </a:xfrm>
          <a:prstGeom prst="wedgeRectCallout">
            <a:avLst>
              <a:gd name="adj1" fmla="val 24806"/>
              <a:gd name="adj2" fmla="val -78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b="1" dirty="0">
                <a:solidFill>
                  <a:srgbClr val="FF0000"/>
                </a:solidFill>
              </a:rPr>
              <a:t>以下データソースも同様の手順で解消できます</a:t>
            </a:r>
            <a:endParaRPr kumimoji="1" lang="en-US" altLang="ja-JP" sz="1000" b="1" dirty="0">
              <a:solidFill>
                <a:srgbClr val="FF0000"/>
              </a:solidFill>
            </a:endParaRPr>
          </a:p>
          <a:p>
            <a:r>
              <a:rPr lang="ja-JP" altLang="en-US" sz="1000" b="1" dirty="0">
                <a:solidFill>
                  <a:srgbClr val="FF0000"/>
                </a:solidFill>
              </a:rPr>
              <a:t>・</a:t>
            </a:r>
            <a:r>
              <a:rPr lang="en-US" altLang="ja-JP" sz="1000" b="1" dirty="0" err="1">
                <a:solidFill>
                  <a:srgbClr val="FF0000"/>
                </a:solidFill>
              </a:rPr>
              <a:t>trial_balance_accounts</a:t>
            </a:r>
            <a:r>
              <a:rPr lang="ja-JP" altLang="en-US" sz="1000" b="1" dirty="0">
                <a:solidFill>
                  <a:srgbClr val="FF0000"/>
                </a:solidFill>
              </a:rPr>
              <a:t>　</a:t>
            </a:r>
            <a:r>
              <a:rPr kumimoji="1" lang="ja-JP" altLang="en-US" sz="1000" b="1" dirty="0">
                <a:solidFill>
                  <a:srgbClr val="FF0000"/>
                </a:solidFill>
              </a:rPr>
              <a:t>・</a:t>
            </a:r>
            <a:r>
              <a:rPr kumimoji="1" lang="en-US" altLang="ja-JP" sz="1000" b="1" dirty="0" err="1">
                <a:solidFill>
                  <a:srgbClr val="FF0000"/>
                </a:solidFill>
              </a:rPr>
              <a:t>EBITDA_Amount</a:t>
            </a:r>
            <a:endParaRPr kumimoji="1" lang="en-US" altLang="ja-JP" sz="1000" b="1" dirty="0">
              <a:solidFill>
                <a:srgbClr val="FF0000"/>
              </a:solidFill>
            </a:endParaRPr>
          </a:p>
          <a:p>
            <a:r>
              <a:rPr lang="ja-JP" altLang="en-US" sz="1000" b="1" dirty="0">
                <a:solidFill>
                  <a:srgbClr val="FF0000"/>
                </a:solidFill>
              </a:rPr>
              <a:t>・</a:t>
            </a:r>
            <a:r>
              <a:rPr lang="en-US" altLang="ja-JP" sz="1000" b="1" dirty="0" err="1">
                <a:solidFill>
                  <a:srgbClr val="FF0000"/>
                </a:solidFill>
              </a:rPr>
              <a:t>Sales_Amount</a:t>
            </a:r>
            <a:r>
              <a:rPr lang="ja-JP" altLang="en-US" sz="1000" b="1" dirty="0">
                <a:solidFill>
                  <a:srgbClr val="FF0000"/>
                </a:solidFill>
              </a:rPr>
              <a:t>　</a:t>
            </a:r>
            <a:r>
              <a:rPr kumimoji="1" lang="ja-JP" altLang="en-US" sz="1000" b="1" dirty="0">
                <a:solidFill>
                  <a:srgbClr val="FF0000"/>
                </a:solidFill>
              </a:rPr>
              <a:t>・</a:t>
            </a:r>
            <a:r>
              <a:rPr kumimoji="1" lang="en-US" altLang="ja-JP" sz="1000" b="1" dirty="0" err="1">
                <a:solidFill>
                  <a:srgbClr val="FF0000"/>
                </a:solidFill>
              </a:rPr>
              <a:t>GOP_Amount</a:t>
            </a:r>
            <a:endParaRPr kumimoji="1" lang="en-US" altLang="ja-JP" sz="1000" b="1" dirty="0">
              <a:solidFill>
                <a:srgbClr val="FF0000"/>
              </a:solidFill>
            </a:endParaRPr>
          </a:p>
          <a:p>
            <a:r>
              <a:rPr lang="ja-JP" altLang="en-US" sz="1000" b="1" dirty="0">
                <a:solidFill>
                  <a:srgbClr val="FF0000"/>
                </a:solidFill>
              </a:rPr>
              <a:t>・</a:t>
            </a:r>
            <a:r>
              <a:rPr lang="en-US" altLang="ja-JP" sz="1000" b="1" dirty="0" err="1">
                <a:solidFill>
                  <a:srgbClr val="FF0000"/>
                </a:solidFill>
              </a:rPr>
              <a:t>SG&amp;A_Amount</a:t>
            </a:r>
            <a:r>
              <a:rPr lang="ja-JP" altLang="en-US" sz="1000" b="1" dirty="0">
                <a:solidFill>
                  <a:srgbClr val="FF0000"/>
                </a:solidFill>
              </a:rPr>
              <a:t>　</a:t>
            </a:r>
            <a:r>
              <a:rPr kumimoji="1" lang="ja-JP" altLang="en-US" sz="1000" b="1" dirty="0">
                <a:solidFill>
                  <a:srgbClr val="FF0000"/>
                </a:solidFill>
              </a:rPr>
              <a:t>・</a:t>
            </a:r>
            <a:r>
              <a:rPr kumimoji="1" lang="en-US" altLang="ja-JP" sz="1000" b="1" dirty="0" err="1">
                <a:solidFill>
                  <a:srgbClr val="FF0000"/>
                </a:solidFill>
              </a:rPr>
              <a:t>DEP_Amount</a:t>
            </a:r>
            <a:endParaRPr kumimoji="1" lang="en-US" altLang="ja-JP" sz="1000" b="1" dirty="0">
              <a:solidFill>
                <a:srgbClr val="FF0000"/>
              </a:solidFill>
            </a:endParaRPr>
          </a:p>
          <a:p>
            <a:r>
              <a:rPr lang="ja-JP" altLang="en-US" sz="1000" b="1" dirty="0">
                <a:solidFill>
                  <a:srgbClr val="FF0000"/>
                </a:solidFill>
              </a:rPr>
              <a:t>・</a:t>
            </a:r>
            <a:r>
              <a:rPr lang="en-US" altLang="ja-JP" sz="1000" b="1" dirty="0">
                <a:solidFill>
                  <a:srgbClr val="FF0000"/>
                </a:solidFill>
              </a:rPr>
              <a:t>dm_nec_401</a:t>
            </a:r>
            <a:r>
              <a:rPr lang="ja-JP" altLang="en-US" sz="1000" b="1" dirty="0">
                <a:solidFill>
                  <a:srgbClr val="FF0000"/>
                </a:solidFill>
              </a:rPr>
              <a:t>　・</a:t>
            </a:r>
            <a:r>
              <a:rPr lang="en-US" altLang="ja-JP" sz="1000" b="1" dirty="0" err="1">
                <a:solidFill>
                  <a:srgbClr val="FF0000"/>
                </a:solidFill>
              </a:rPr>
              <a:t>Sales_by_division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r>
              <a:rPr lang="ja-JP" altLang="en-US" sz="1000" b="1" dirty="0">
                <a:solidFill>
                  <a:srgbClr val="FF0000"/>
                </a:solidFill>
              </a:rPr>
              <a:t>・</a:t>
            </a:r>
            <a:r>
              <a:rPr lang="en-US" altLang="ja-JP" sz="1000" b="1" dirty="0" err="1">
                <a:solidFill>
                  <a:srgbClr val="FF0000"/>
                </a:solidFill>
              </a:rPr>
              <a:t>Sales_by_product</a:t>
            </a:r>
            <a:r>
              <a:rPr lang="ja-JP" altLang="en-US" sz="1000" b="1" dirty="0">
                <a:solidFill>
                  <a:srgbClr val="FF0000"/>
                </a:solidFill>
              </a:rPr>
              <a:t>　・</a:t>
            </a:r>
            <a:r>
              <a:rPr lang="en-US" altLang="ja-JP" sz="1000" b="1" dirty="0" err="1">
                <a:solidFill>
                  <a:srgbClr val="FF0000"/>
                </a:solidFill>
              </a:rPr>
              <a:t>tec_ztotal_counter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r>
              <a:rPr lang="ja-JP" altLang="en-US" sz="1000" b="1" dirty="0">
                <a:solidFill>
                  <a:srgbClr val="FF0000"/>
                </a:solidFill>
              </a:rPr>
              <a:t>・</a:t>
            </a:r>
            <a:r>
              <a:rPr lang="en-US" altLang="ja-JP" sz="1000" b="1" dirty="0">
                <a:solidFill>
                  <a:srgbClr val="FF0000"/>
                </a:solidFill>
              </a:rPr>
              <a:t>timecard</a:t>
            </a:r>
            <a:r>
              <a:rPr lang="ja-JP" altLang="en-US" sz="1000" b="1" dirty="0">
                <a:solidFill>
                  <a:srgbClr val="FF0000"/>
                </a:solidFill>
              </a:rPr>
              <a:t>　・</a:t>
            </a:r>
            <a:r>
              <a:rPr lang="en-US" altLang="ja-JP" sz="1000" b="1" dirty="0">
                <a:solidFill>
                  <a:srgbClr val="FF0000"/>
                </a:solidFill>
              </a:rPr>
              <a:t>timecard_2</a:t>
            </a:r>
          </a:p>
          <a:p>
            <a:r>
              <a:rPr lang="ja-JP" altLang="en-US" sz="1000" b="1" dirty="0">
                <a:solidFill>
                  <a:srgbClr val="FF0000"/>
                </a:solidFill>
              </a:rPr>
              <a:t>・</a:t>
            </a:r>
            <a:r>
              <a:rPr lang="en-US" altLang="ja-JP" sz="1000" b="1" dirty="0" err="1">
                <a:solidFill>
                  <a:srgbClr val="FF0000"/>
                </a:solidFill>
              </a:rPr>
              <a:t>timecard_help</a:t>
            </a:r>
            <a:r>
              <a:rPr lang="ja-JP" altLang="en-US" sz="1000" b="1" dirty="0">
                <a:solidFill>
                  <a:srgbClr val="FF0000"/>
                </a:solidFill>
              </a:rPr>
              <a:t>　・</a:t>
            </a:r>
            <a:r>
              <a:rPr lang="en-US" altLang="ja-JP" sz="1000" b="1" dirty="0" err="1">
                <a:solidFill>
                  <a:srgbClr val="FF0000"/>
                </a:solidFill>
              </a:rPr>
              <a:t>uber_eats</a:t>
            </a:r>
            <a:endParaRPr lang="en-US" altLang="ja-JP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2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１</a:t>
            </a:r>
            <a:r>
              <a:rPr kumimoji="1" lang="ja-JP" altLang="en-US" dirty="0"/>
              <a:t>．</a:t>
            </a:r>
            <a:r>
              <a:rPr lang="en-US" altLang="ja-JP" dirty="0"/>
              <a:t>ODBC</a:t>
            </a:r>
            <a:r>
              <a:rPr lang="ja-JP" altLang="en-US" dirty="0"/>
              <a:t>ドライバーインストール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31302CD-4176-4032-BFBE-76420FE6992F}"/>
              </a:ext>
            </a:extLst>
          </p:cNvPr>
          <p:cNvSpPr/>
          <p:nvPr/>
        </p:nvSpPr>
        <p:spPr>
          <a:xfrm>
            <a:off x="251520" y="764704"/>
            <a:ext cx="8640960" cy="140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Redshift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ODBC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ドライバー</a:t>
            </a:r>
            <a:endParaRPr lang="en-US" altLang="ja-JP" b="1" u="sng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●デスクトップ画面にコピーした</a:t>
            </a:r>
            <a:r>
              <a:rPr lang="en-US" altLang="ja-JP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【AmazonRedshiftODBC64-1.4.65.1000.msi】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をダブルクリックします。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『Next』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　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②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『I accept…』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にチェック☑　＞　③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『Next』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　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④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『Next』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</a:t>
            </a: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⑤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『Install』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　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⑥アプリを許可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はい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　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⑦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『Finish』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</a:t>
            </a: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4F7637B-8D90-93C4-5395-B82FEE7CE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97" y="2645652"/>
            <a:ext cx="2369931" cy="18559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1F5BBE4-5216-C635-E5AF-F7C23C447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634" y="2645652"/>
            <a:ext cx="2383540" cy="18559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AD8BB9B-674A-D05D-B5BA-3BA1BA4A8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380" y="2645652"/>
            <a:ext cx="2391060" cy="18559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A06582A-0539-BE3E-1172-223B1F61E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14" y="4601116"/>
            <a:ext cx="2403077" cy="18559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926B8F9-4F56-A33A-7F98-87666609E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380" y="4601116"/>
            <a:ext cx="2387967" cy="18559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6DCFC95-77AB-0BE9-A744-903D2C73DF5A}"/>
              </a:ext>
            </a:extLst>
          </p:cNvPr>
          <p:cNvSpPr/>
          <p:nvPr/>
        </p:nvSpPr>
        <p:spPr>
          <a:xfrm>
            <a:off x="1831657" y="4293096"/>
            <a:ext cx="474385" cy="208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D29D3BC-D104-C513-4EF9-4DD867FB2872}"/>
              </a:ext>
            </a:extLst>
          </p:cNvPr>
          <p:cNvSpPr/>
          <p:nvPr/>
        </p:nvSpPr>
        <p:spPr>
          <a:xfrm>
            <a:off x="3259634" y="4077072"/>
            <a:ext cx="1308327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EDCCD23-9CB1-4035-96E9-6E4EFA972E34}"/>
              </a:ext>
            </a:extLst>
          </p:cNvPr>
          <p:cNvSpPr/>
          <p:nvPr/>
        </p:nvSpPr>
        <p:spPr>
          <a:xfrm>
            <a:off x="4711977" y="4293096"/>
            <a:ext cx="474385" cy="208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DAC2985-F7C8-427E-B587-4E03D72DDDAA}"/>
              </a:ext>
            </a:extLst>
          </p:cNvPr>
          <p:cNvSpPr/>
          <p:nvPr/>
        </p:nvSpPr>
        <p:spPr>
          <a:xfrm>
            <a:off x="7592297" y="4293096"/>
            <a:ext cx="474385" cy="208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A6E09E3-531E-4A75-98B2-14C3CE30E857}"/>
              </a:ext>
            </a:extLst>
          </p:cNvPr>
          <p:cNvSpPr/>
          <p:nvPr/>
        </p:nvSpPr>
        <p:spPr>
          <a:xfrm>
            <a:off x="7575612" y="6237312"/>
            <a:ext cx="474385" cy="208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49B9952-529A-43D4-9CE6-3A935882A036}"/>
              </a:ext>
            </a:extLst>
          </p:cNvPr>
          <p:cNvSpPr/>
          <p:nvPr/>
        </p:nvSpPr>
        <p:spPr>
          <a:xfrm>
            <a:off x="1687641" y="6237312"/>
            <a:ext cx="618401" cy="208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67FD277-DC4E-43C8-8C06-F775D08B3E62}"/>
              </a:ext>
            </a:extLst>
          </p:cNvPr>
          <p:cNvSpPr/>
          <p:nvPr/>
        </p:nvSpPr>
        <p:spPr>
          <a:xfrm>
            <a:off x="1687641" y="4228622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1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9DF7AB62-DBD3-445F-87DD-4BFF3CA87FC8}"/>
              </a:ext>
            </a:extLst>
          </p:cNvPr>
          <p:cNvSpPr/>
          <p:nvPr/>
        </p:nvSpPr>
        <p:spPr>
          <a:xfrm>
            <a:off x="3127801" y="3940590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2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5FA0E544-98E5-408F-919E-054B1952856C}"/>
              </a:ext>
            </a:extLst>
          </p:cNvPr>
          <p:cNvSpPr/>
          <p:nvPr/>
        </p:nvSpPr>
        <p:spPr>
          <a:xfrm>
            <a:off x="4567961" y="4228622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3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D9CCCBA6-C88E-4C36-B32D-80A176CEDF83}"/>
              </a:ext>
            </a:extLst>
          </p:cNvPr>
          <p:cNvSpPr/>
          <p:nvPr/>
        </p:nvSpPr>
        <p:spPr>
          <a:xfrm>
            <a:off x="1543625" y="6172838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5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2763C459-87B9-4E95-9ADA-EB5552598BE7}"/>
              </a:ext>
            </a:extLst>
          </p:cNvPr>
          <p:cNvSpPr/>
          <p:nvPr/>
        </p:nvSpPr>
        <p:spPr>
          <a:xfrm>
            <a:off x="7448281" y="4228622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4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0098BF1F-8B0E-448B-8CB2-59304A8F1AB6}"/>
              </a:ext>
            </a:extLst>
          </p:cNvPr>
          <p:cNvSpPr/>
          <p:nvPr/>
        </p:nvSpPr>
        <p:spPr>
          <a:xfrm>
            <a:off x="7431596" y="6172838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rgbClr val="0070C0"/>
                </a:solidFill>
              </a:rPr>
              <a:t>7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82783D6-D575-498A-AEA1-7505A52898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935" y="4788094"/>
            <a:ext cx="2051900" cy="1488989"/>
          </a:xfrm>
          <a:prstGeom prst="rect">
            <a:avLst/>
          </a:prstGeom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BFB9278-2B9A-426E-AEE3-843A49D92418}"/>
              </a:ext>
            </a:extLst>
          </p:cNvPr>
          <p:cNvSpPr/>
          <p:nvPr/>
        </p:nvSpPr>
        <p:spPr>
          <a:xfrm>
            <a:off x="3472317" y="5993248"/>
            <a:ext cx="1027675" cy="208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F24BA08B-9416-4410-BC28-3D137BCEAE61}"/>
              </a:ext>
            </a:extLst>
          </p:cNvPr>
          <p:cNvSpPr/>
          <p:nvPr/>
        </p:nvSpPr>
        <p:spPr>
          <a:xfrm>
            <a:off x="3328301" y="5928774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6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1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１</a:t>
            </a:r>
            <a:r>
              <a:rPr kumimoji="1" lang="ja-JP" altLang="en-US" dirty="0"/>
              <a:t>．</a:t>
            </a:r>
            <a:r>
              <a:rPr lang="en-US" altLang="ja-JP" dirty="0"/>
              <a:t>ODBC</a:t>
            </a:r>
            <a:r>
              <a:rPr lang="ja-JP" altLang="en-US" dirty="0"/>
              <a:t>ドライバーインストール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31302CD-4176-4032-BFBE-76420FE6992F}"/>
              </a:ext>
            </a:extLst>
          </p:cNvPr>
          <p:cNvSpPr/>
          <p:nvPr/>
        </p:nvSpPr>
        <p:spPr>
          <a:xfrm>
            <a:off x="251520" y="764704"/>
            <a:ext cx="8640960" cy="194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MySQL ODBC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ドライバー</a:t>
            </a:r>
            <a:endParaRPr lang="en-US" altLang="ja-JP" b="1" u="sng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●デスクトップ画面にコピーした</a:t>
            </a:r>
            <a:r>
              <a:rPr lang="en-US" altLang="ja-JP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【mysql-connector-odbc-8.1.0-winx64.msi】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をダブルクリックします。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『Next』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　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②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『I accept…』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にチェック◎　＞　③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『Next』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　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④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『Next』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</a:t>
            </a: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⑤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『Install』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　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⑥アプリを許可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はい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　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⑦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『Finish』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</a:t>
            </a: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エラーメッセージが出てインストールできない場合、次ページの手順を実施します。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89EA55C-9DDB-CBD1-AF2F-53ADCDB59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21" y="2702416"/>
            <a:ext cx="2378561" cy="1792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AC23ED8-B249-12DE-68D9-0F48E3A1E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608" y="2709310"/>
            <a:ext cx="2374537" cy="1792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AEA200F-FA4F-C8BB-C3CF-8BAF37E30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065" y="2702416"/>
            <a:ext cx="2374537" cy="17991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EFE97E1-F445-D2FF-8EBE-A74D236B1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4634936"/>
            <a:ext cx="2388996" cy="18108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A69132D-F235-745E-53A8-7CAAC51C74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065" y="4634936"/>
            <a:ext cx="2396826" cy="18191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765A5C6-846C-47F2-88DC-50E734A746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313" y="4765083"/>
            <a:ext cx="2032731" cy="1512000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717838F-CD97-42DA-AC62-AA46CF5264C8}"/>
              </a:ext>
            </a:extLst>
          </p:cNvPr>
          <p:cNvSpPr/>
          <p:nvPr/>
        </p:nvSpPr>
        <p:spPr>
          <a:xfrm>
            <a:off x="1831657" y="4293096"/>
            <a:ext cx="474385" cy="208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1D255CF-06FC-41EC-8CF4-21C785C3A846}"/>
              </a:ext>
            </a:extLst>
          </p:cNvPr>
          <p:cNvSpPr/>
          <p:nvPr/>
        </p:nvSpPr>
        <p:spPr>
          <a:xfrm>
            <a:off x="3259634" y="3997530"/>
            <a:ext cx="1308327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EA0748A-0102-4754-9120-3AECC9C02C64}"/>
              </a:ext>
            </a:extLst>
          </p:cNvPr>
          <p:cNvSpPr/>
          <p:nvPr/>
        </p:nvSpPr>
        <p:spPr>
          <a:xfrm>
            <a:off x="4711977" y="4293096"/>
            <a:ext cx="474385" cy="208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E91BD40-B747-46CA-8A99-BEE5A568DBA4}"/>
              </a:ext>
            </a:extLst>
          </p:cNvPr>
          <p:cNvSpPr/>
          <p:nvPr/>
        </p:nvSpPr>
        <p:spPr>
          <a:xfrm>
            <a:off x="7592297" y="4293096"/>
            <a:ext cx="474385" cy="208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89A269E-97AD-4356-8C41-01E418EA30E6}"/>
              </a:ext>
            </a:extLst>
          </p:cNvPr>
          <p:cNvSpPr/>
          <p:nvPr/>
        </p:nvSpPr>
        <p:spPr>
          <a:xfrm>
            <a:off x="7575612" y="6237312"/>
            <a:ext cx="474385" cy="208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0D334B1-C95F-4BA7-B662-29A2EF375D39}"/>
              </a:ext>
            </a:extLst>
          </p:cNvPr>
          <p:cNvSpPr/>
          <p:nvPr/>
        </p:nvSpPr>
        <p:spPr>
          <a:xfrm>
            <a:off x="1687641" y="6237312"/>
            <a:ext cx="618401" cy="208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500F620D-C820-4F4C-B06B-4FFC0E1E3AA0}"/>
              </a:ext>
            </a:extLst>
          </p:cNvPr>
          <p:cNvSpPr/>
          <p:nvPr/>
        </p:nvSpPr>
        <p:spPr>
          <a:xfrm>
            <a:off x="1687641" y="4228622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1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D2CD5602-D40B-47E0-BFDB-32BDACC68AFA}"/>
              </a:ext>
            </a:extLst>
          </p:cNvPr>
          <p:cNvSpPr/>
          <p:nvPr/>
        </p:nvSpPr>
        <p:spPr>
          <a:xfrm>
            <a:off x="3127801" y="3861048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2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895A0F7D-22D3-4E59-8305-4A6BD74D2664}"/>
              </a:ext>
            </a:extLst>
          </p:cNvPr>
          <p:cNvSpPr/>
          <p:nvPr/>
        </p:nvSpPr>
        <p:spPr>
          <a:xfrm>
            <a:off x="4567961" y="4228622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3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C4FCCDB6-5D35-480F-829E-54AD5EEA11E8}"/>
              </a:ext>
            </a:extLst>
          </p:cNvPr>
          <p:cNvSpPr/>
          <p:nvPr/>
        </p:nvSpPr>
        <p:spPr>
          <a:xfrm>
            <a:off x="1543625" y="6172838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5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75EB9C15-60EB-471F-A49A-CF115430B140}"/>
              </a:ext>
            </a:extLst>
          </p:cNvPr>
          <p:cNvSpPr/>
          <p:nvPr/>
        </p:nvSpPr>
        <p:spPr>
          <a:xfrm>
            <a:off x="7448281" y="4228622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4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F57684FC-FB87-43E8-8936-A231FE199525}"/>
              </a:ext>
            </a:extLst>
          </p:cNvPr>
          <p:cNvSpPr/>
          <p:nvPr/>
        </p:nvSpPr>
        <p:spPr>
          <a:xfrm>
            <a:off x="7431596" y="6172838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rgbClr val="0070C0"/>
                </a:solidFill>
              </a:rPr>
              <a:t>7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BD946A2-6466-4DD6-9A34-12F79CB21849}"/>
              </a:ext>
            </a:extLst>
          </p:cNvPr>
          <p:cNvSpPr/>
          <p:nvPr/>
        </p:nvSpPr>
        <p:spPr>
          <a:xfrm>
            <a:off x="3472317" y="5993248"/>
            <a:ext cx="1027675" cy="208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4B6FA3B6-DE64-4F0E-9F91-35FE58673BA2}"/>
              </a:ext>
            </a:extLst>
          </p:cNvPr>
          <p:cNvSpPr/>
          <p:nvPr/>
        </p:nvSpPr>
        <p:spPr>
          <a:xfrm>
            <a:off x="3328301" y="5928774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6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879F5E8-BF62-45A9-A3A9-AF7413A7F033}"/>
              </a:ext>
            </a:extLst>
          </p:cNvPr>
          <p:cNvSpPr/>
          <p:nvPr/>
        </p:nvSpPr>
        <p:spPr>
          <a:xfrm>
            <a:off x="251520" y="764704"/>
            <a:ext cx="8640960" cy="2753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MySQL ODBC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ドライバー　</a:t>
            </a:r>
            <a:r>
              <a:rPr lang="ja-JP" altLang="en-US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インストール時に下記エラーが発生した場合</a:t>
            </a:r>
            <a:endParaRPr lang="en-US" altLang="ja-JP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●デスクトップ画面にコピーした</a:t>
            </a:r>
            <a:r>
              <a:rPr lang="en-US" altLang="ja-JP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【VC_redist.x64.exe】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をダブルクリックします。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実行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　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②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ライセンス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にチェック☑　＞　③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インストール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　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④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再起動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</a:t>
            </a: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＞　再起動後に前ページのインストール作業を実施</a:t>
            </a: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5BC7A00-0894-44ED-BFD0-1C0BB98E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2B1EDD8-0409-4BFF-AA01-E1A15241E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478" y="1213536"/>
            <a:ext cx="2411898" cy="11417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タイトル 2">
            <a:extLst>
              <a:ext uri="{FF2B5EF4-FFF2-40B4-BE49-F238E27FC236}">
                <a16:creationId xmlns:a16="http://schemas.microsoft.com/office/drawing/2014/main" id="{A0FD82B5-CE8F-40E1-A477-687561D5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11336"/>
            <a:ext cx="8263830" cy="335451"/>
          </a:xfrm>
        </p:spPr>
        <p:txBody>
          <a:bodyPr/>
          <a:lstStyle/>
          <a:p>
            <a:r>
              <a:rPr lang="ja-JP" altLang="en-US" dirty="0"/>
              <a:t>１</a:t>
            </a:r>
            <a:r>
              <a:rPr kumimoji="1" lang="ja-JP" altLang="en-US" dirty="0"/>
              <a:t>．</a:t>
            </a:r>
            <a:r>
              <a:rPr lang="en-US" altLang="ja-JP" dirty="0"/>
              <a:t>ODBC</a:t>
            </a:r>
            <a:r>
              <a:rPr lang="ja-JP" altLang="en-US" dirty="0"/>
              <a:t>ドライバーインストール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E3064E0-E672-49D3-8743-BC5394858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13" y="3717032"/>
            <a:ext cx="2471333" cy="183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8371DEB-5873-44B9-8BBD-48865E802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406" y="3717032"/>
            <a:ext cx="2962497" cy="183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F7C565B-C5D3-493A-816F-6F61623BC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864" y="3717032"/>
            <a:ext cx="3003216" cy="183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3A5F45A-9BA3-4DE9-9394-BC91BDD36D06}"/>
              </a:ext>
            </a:extLst>
          </p:cNvPr>
          <p:cNvSpPr/>
          <p:nvPr/>
        </p:nvSpPr>
        <p:spPr>
          <a:xfrm>
            <a:off x="1585264" y="4722660"/>
            <a:ext cx="474385" cy="208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0B8A65B-7015-438A-9774-8FF77CBEFDF2}"/>
              </a:ext>
            </a:extLst>
          </p:cNvPr>
          <p:cNvSpPr/>
          <p:nvPr/>
        </p:nvSpPr>
        <p:spPr>
          <a:xfrm>
            <a:off x="2826406" y="5082699"/>
            <a:ext cx="1711186" cy="208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F2EE44B-81EF-414A-BD46-398FF78A8048}"/>
              </a:ext>
            </a:extLst>
          </p:cNvPr>
          <p:cNvSpPr/>
          <p:nvPr/>
        </p:nvSpPr>
        <p:spPr>
          <a:xfrm>
            <a:off x="4444417" y="5298724"/>
            <a:ext cx="813255" cy="208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61C4935-0030-4B27-B642-FCD5328C3D81}"/>
              </a:ext>
            </a:extLst>
          </p:cNvPr>
          <p:cNvSpPr/>
          <p:nvPr/>
        </p:nvSpPr>
        <p:spPr>
          <a:xfrm>
            <a:off x="7777952" y="5298724"/>
            <a:ext cx="618401" cy="208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D992EE0E-D9EA-43FD-BDF6-F906CDC641D1}"/>
              </a:ext>
            </a:extLst>
          </p:cNvPr>
          <p:cNvSpPr/>
          <p:nvPr/>
        </p:nvSpPr>
        <p:spPr>
          <a:xfrm>
            <a:off x="1441248" y="4658186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1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8C1F8210-9B69-429E-ACE1-628512E02306}"/>
              </a:ext>
            </a:extLst>
          </p:cNvPr>
          <p:cNvSpPr/>
          <p:nvPr/>
        </p:nvSpPr>
        <p:spPr>
          <a:xfrm>
            <a:off x="2717031" y="4988863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2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EF3AF154-C275-4B82-B720-8C4AC657E14F}"/>
              </a:ext>
            </a:extLst>
          </p:cNvPr>
          <p:cNvSpPr/>
          <p:nvPr/>
        </p:nvSpPr>
        <p:spPr>
          <a:xfrm>
            <a:off x="4336405" y="5234250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3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41B2624B-3D13-40D3-AC34-6C7231C9747E}"/>
              </a:ext>
            </a:extLst>
          </p:cNvPr>
          <p:cNvSpPr/>
          <p:nvPr/>
        </p:nvSpPr>
        <p:spPr>
          <a:xfrm>
            <a:off x="7669940" y="5234250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4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7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31302CD-4176-4032-BFBE-76420FE6992F}"/>
              </a:ext>
            </a:extLst>
          </p:cNvPr>
          <p:cNvSpPr/>
          <p:nvPr/>
        </p:nvSpPr>
        <p:spPr>
          <a:xfrm>
            <a:off x="251520" y="764704"/>
            <a:ext cx="8712968" cy="2753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MySQL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接続設定</a:t>
            </a:r>
            <a:endParaRPr lang="en-US" altLang="ja-JP" b="1" u="sng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●デスクトップ画面検索バーで「</a:t>
            </a:r>
            <a:r>
              <a:rPr lang="en-US" altLang="ja-JP" sz="14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odbc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」を検索して</a:t>
            </a:r>
            <a:r>
              <a:rPr lang="en-US" altLang="ja-JP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【ODBC</a:t>
            </a: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データソース（</a:t>
            </a:r>
            <a:r>
              <a:rPr lang="en-US" altLang="ja-JP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64</a:t>
            </a: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ビット）</a:t>
            </a:r>
            <a:r>
              <a:rPr lang="en-US" altLang="ja-JP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アプリをクリックします。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①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追加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　＞　②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『MySQL ODBC 8.1 ANSI Driver』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を選択</a:t>
            </a: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＞　③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完了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　＞　④右記情報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(4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項目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をコピーして貼り付け　＞　⑤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『Test』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</a:t>
            </a: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＞　⑥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【SUCCESS】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のポップアップが表示されたら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『OK』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&gt; 『OK』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をクリックしてウィンドウを閉じる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787EB0F4-62C3-4AB2-864F-DAE0A2C64B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830" y="1902961"/>
            <a:ext cx="1853333" cy="648072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．</a:t>
            </a:r>
            <a:r>
              <a:rPr lang="en-US" altLang="ja-JP" dirty="0"/>
              <a:t>ODBC</a:t>
            </a:r>
            <a:r>
              <a:rPr lang="ja-JP" altLang="en-US" dirty="0"/>
              <a:t>の設定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B6D0D0B-4C48-F11A-21BB-CA762217DD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428" y="3518407"/>
            <a:ext cx="2329736" cy="11382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53C8E8B-6D1C-6C23-F999-9DF93406E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16" y="4797152"/>
            <a:ext cx="2343492" cy="172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3E1701B-FF3E-4530-A667-8AB9E93146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5586" y="1601410"/>
            <a:ext cx="1853333" cy="1029432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DE65003-902D-40F8-91E1-05966F5E204E}"/>
              </a:ext>
            </a:extLst>
          </p:cNvPr>
          <p:cNvSpPr/>
          <p:nvPr/>
        </p:nvSpPr>
        <p:spPr>
          <a:xfrm>
            <a:off x="632745" y="2118986"/>
            <a:ext cx="522178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C58A7BB-92F7-4E47-A108-ED369E9F4EA4}"/>
              </a:ext>
            </a:extLst>
          </p:cNvPr>
          <p:cNvSpPr/>
          <p:nvPr/>
        </p:nvSpPr>
        <p:spPr>
          <a:xfrm>
            <a:off x="3403709" y="2054778"/>
            <a:ext cx="1368151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2A144CB9-7C5E-4FE8-8104-BFD6D1DBC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3505924"/>
            <a:ext cx="3249645" cy="28188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C0BABE7B-E88D-4E67-84C0-C60AFA44CE06}"/>
              </a:ext>
            </a:extLst>
          </p:cNvPr>
          <p:cNvSpPr/>
          <p:nvPr/>
        </p:nvSpPr>
        <p:spPr>
          <a:xfrm>
            <a:off x="6561378" y="3505924"/>
            <a:ext cx="2268007" cy="2818804"/>
          </a:xfrm>
          <a:prstGeom prst="wedgeRectCallout">
            <a:avLst>
              <a:gd name="adj1" fmla="val -71159"/>
              <a:gd name="adj2" fmla="val -18740"/>
            </a:avLst>
          </a:prstGeom>
          <a:solidFill>
            <a:srgbClr val="F8F8F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</a:pP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Data Source Name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CUAurora</a:t>
            </a:r>
            <a:endParaRPr lang="en-US" altLang="ja-JP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 　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Description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空白のまま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>
              <a:lnSpc>
                <a:spcPts val="2100"/>
              </a:lnSpc>
            </a:pP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TCP/IP </a:t>
            </a:r>
            <a:r>
              <a:rPr lang="en-US" altLang="ja-JP" sz="9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Serber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そのまま</a:t>
            </a:r>
          </a:p>
          <a:p>
            <a:pPr>
              <a:lnSpc>
                <a:spcPts val="2100"/>
              </a:lnSpc>
            </a:pP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Port(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左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data-platform-prd-aurora.cluster-ro-cy9zohy3hxcg.ap-northeast-1.rds.amazonaws.com</a:t>
            </a:r>
          </a:p>
          <a:p>
            <a:pPr>
              <a:lnSpc>
                <a:spcPts val="2100"/>
              </a:lnSpc>
            </a:pP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Port(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右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3306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そのまま</a:t>
            </a:r>
          </a:p>
          <a:p>
            <a:pPr>
              <a:lnSpc>
                <a:spcPts val="2100"/>
              </a:lnSpc>
            </a:pP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Name Pipe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○　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そのまま</a:t>
            </a:r>
          </a:p>
          <a:p>
            <a:pPr>
              <a:lnSpc>
                <a:spcPts val="2100"/>
              </a:lnSpc>
            </a:pP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 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User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c_user_01</a:t>
            </a:r>
          </a:p>
          <a:p>
            <a:pPr>
              <a:lnSpc>
                <a:spcPts val="2100"/>
              </a:lnSpc>
            </a:pP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Password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User@20230831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B81D273A-40A1-404C-BABB-D6DDBA174B55}"/>
              </a:ext>
            </a:extLst>
          </p:cNvPr>
          <p:cNvSpPr/>
          <p:nvPr/>
        </p:nvSpPr>
        <p:spPr>
          <a:xfrm>
            <a:off x="2145460" y="3832313"/>
            <a:ext cx="648072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18F7DFE-4C43-4DF1-827F-21F448C38FA6}"/>
              </a:ext>
            </a:extLst>
          </p:cNvPr>
          <p:cNvSpPr/>
          <p:nvPr/>
        </p:nvSpPr>
        <p:spPr>
          <a:xfrm>
            <a:off x="1239712" y="5250493"/>
            <a:ext cx="743523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68D1DF0-5890-4456-844E-775AF87292D2}"/>
              </a:ext>
            </a:extLst>
          </p:cNvPr>
          <p:cNvSpPr/>
          <p:nvPr/>
        </p:nvSpPr>
        <p:spPr>
          <a:xfrm>
            <a:off x="1911228" y="6330613"/>
            <a:ext cx="504056" cy="186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C4B678A4-6C12-4423-AD74-79978AFE176C}"/>
              </a:ext>
            </a:extLst>
          </p:cNvPr>
          <p:cNvSpPr/>
          <p:nvPr/>
        </p:nvSpPr>
        <p:spPr>
          <a:xfrm>
            <a:off x="3338393" y="4190330"/>
            <a:ext cx="2823272" cy="13205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05125762-7805-4416-B178-21DF65CB08CE}"/>
              </a:ext>
            </a:extLst>
          </p:cNvPr>
          <p:cNvSpPr/>
          <p:nvPr/>
        </p:nvSpPr>
        <p:spPr>
          <a:xfrm>
            <a:off x="5733413" y="5296166"/>
            <a:ext cx="428252" cy="2147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5CE899AF-AAAA-4A28-893B-4A5FB947771F}"/>
              </a:ext>
            </a:extLst>
          </p:cNvPr>
          <p:cNvSpPr/>
          <p:nvPr/>
        </p:nvSpPr>
        <p:spPr>
          <a:xfrm>
            <a:off x="3921629" y="5510906"/>
            <a:ext cx="1019696" cy="870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48D30B68-B85E-44D2-9E41-12F8218C3B90}"/>
              </a:ext>
            </a:extLst>
          </p:cNvPr>
          <p:cNvSpPr/>
          <p:nvPr/>
        </p:nvSpPr>
        <p:spPr>
          <a:xfrm>
            <a:off x="2029933" y="3728068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1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A19B9AA6-97BF-4DF3-912D-7A353D71CCDC}"/>
              </a:ext>
            </a:extLst>
          </p:cNvPr>
          <p:cNvSpPr/>
          <p:nvPr/>
        </p:nvSpPr>
        <p:spPr>
          <a:xfrm>
            <a:off x="1131700" y="5146248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2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F03E1257-E4E1-4A2D-BD59-162FEA64324F}"/>
              </a:ext>
            </a:extLst>
          </p:cNvPr>
          <p:cNvSpPr/>
          <p:nvPr/>
        </p:nvSpPr>
        <p:spPr>
          <a:xfrm>
            <a:off x="1794638" y="6245999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3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F276EB1D-8FC8-4808-840B-1E163ED2A809}"/>
              </a:ext>
            </a:extLst>
          </p:cNvPr>
          <p:cNvSpPr/>
          <p:nvPr/>
        </p:nvSpPr>
        <p:spPr>
          <a:xfrm>
            <a:off x="5604448" y="5237140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5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C5AE9ED8-0CE6-471C-9702-4331C266CD5E}"/>
              </a:ext>
            </a:extLst>
          </p:cNvPr>
          <p:cNvSpPr/>
          <p:nvPr/>
        </p:nvSpPr>
        <p:spPr>
          <a:xfrm>
            <a:off x="3813617" y="5419224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6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47" name="矢印: 下カーブ 46">
            <a:extLst>
              <a:ext uri="{FF2B5EF4-FFF2-40B4-BE49-F238E27FC236}">
                <a16:creationId xmlns:a16="http://schemas.microsoft.com/office/drawing/2014/main" id="{60B46D8C-6653-4914-87D0-CB18B9E3AE42}"/>
              </a:ext>
            </a:extLst>
          </p:cNvPr>
          <p:cNvSpPr/>
          <p:nvPr/>
        </p:nvSpPr>
        <p:spPr>
          <a:xfrm>
            <a:off x="1043607" y="1736991"/>
            <a:ext cx="2475699" cy="288032"/>
          </a:xfrm>
          <a:prstGeom prst="curvedDownArrow">
            <a:avLst>
              <a:gd name="adj1" fmla="val 23909"/>
              <a:gd name="adj2" fmla="val 107079"/>
              <a:gd name="adj3" fmla="val 4367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BF3CD9D4-D111-4C73-9039-365AE84EA13E}"/>
              </a:ext>
            </a:extLst>
          </p:cNvPr>
          <p:cNvSpPr/>
          <p:nvPr/>
        </p:nvSpPr>
        <p:spPr>
          <a:xfrm>
            <a:off x="3230508" y="4113739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6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7" name="星: 5 pt 6">
            <a:extLst>
              <a:ext uri="{FF2B5EF4-FFF2-40B4-BE49-F238E27FC236}">
                <a16:creationId xmlns:a16="http://schemas.microsoft.com/office/drawing/2014/main" id="{A16DE938-FD98-4BBC-9328-4490FF2F0E93}"/>
              </a:ext>
            </a:extLst>
          </p:cNvPr>
          <p:cNvSpPr/>
          <p:nvPr/>
        </p:nvSpPr>
        <p:spPr>
          <a:xfrm>
            <a:off x="3923928" y="4221088"/>
            <a:ext cx="144000" cy="144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星: 5 pt 27">
            <a:extLst>
              <a:ext uri="{FF2B5EF4-FFF2-40B4-BE49-F238E27FC236}">
                <a16:creationId xmlns:a16="http://schemas.microsoft.com/office/drawing/2014/main" id="{591C1036-D5D2-4DD4-B701-DAF1267995EC}"/>
              </a:ext>
            </a:extLst>
          </p:cNvPr>
          <p:cNvSpPr/>
          <p:nvPr/>
        </p:nvSpPr>
        <p:spPr>
          <a:xfrm>
            <a:off x="4824048" y="4617152"/>
            <a:ext cx="144000" cy="180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星: 5 pt 28">
            <a:extLst>
              <a:ext uri="{FF2B5EF4-FFF2-40B4-BE49-F238E27FC236}">
                <a16:creationId xmlns:a16="http://schemas.microsoft.com/office/drawing/2014/main" id="{8F21D25F-0CA9-425C-944F-864FC39D5C83}"/>
              </a:ext>
            </a:extLst>
          </p:cNvPr>
          <p:cNvSpPr/>
          <p:nvPr/>
        </p:nvSpPr>
        <p:spPr>
          <a:xfrm>
            <a:off x="3923928" y="4977192"/>
            <a:ext cx="144000" cy="144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星: 5 pt 29">
            <a:extLst>
              <a:ext uri="{FF2B5EF4-FFF2-40B4-BE49-F238E27FC236}">
                <a16:creationId xmlns:a16="http://schemas.microsoft.com/office/drawing/2014/main" id="{3177F9ED-7A2C-41F9-A11F-ADA6D3008C94}"/>
              </a:ext>
            </a:extLst>
          </p:cNvPr>
          <p:cNvSpPr/>
          <p:nvPr/>
        </p:nvSpPr>
        <p:spPr>
          <a:xfrm>
            <a:off x="3923928" y="5121208"/>
            <a:ext cx="144000" cy="144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020262B-2BBA-43CC-A272-CEA1292DA00E}"/>
              </a:ext>
            </a:extLst>
          </p:cNvPr>
          <p:cNvSpPr/>
          <p:nvPr/>
        </p:nvSpPr>
        <p:spPr>
          <a:xfrm>
            <a:off x="4038770" y="6304151"/>
            <a:ext cx="5045216" cy="322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コピー</a:t>
            </a:r>
            <a:r>
              <a:rPr lang="en-US" altLang="ja-JP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&amp;</a:t>
            </a:r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貼り付け用</a:t>
            </a:r>
            <a:r>
              <a:rPr lang="en-US" altLang="ja-JP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ODBC</a:t>
            </a:r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ドライバー</a:t>
            </a:r>
            <a:r>
              <a:rPr lang="en-US" altLang="ja-JP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_MySQL</a:t>
            </a:r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接続設定コピー</a:t>
            </a:r>
            <a:r>
              <a:rPr lang="en-US" altLang="ja-JP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&amp;</a:t>
            </a:r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貼り付け用</a:t>
            </a:r>
            <a:r>
              <a:rPr lang="en-US" altLang="ja-JP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.txt</a:t>
            </a:r>
          </a:p>
        </p:txBody>
      </p:sp>
    </p:spTree>
    <p:extLst>
      <p:ext uri="{BB962C8B-B14F-4D97-AF65-F5344CB8AC3E}">
        <p14:creationId xmlns:p14="http://schemas.microsoft.com/office/powerpoint/2010/main" val="296948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B89B20F9-C637-4A7A-84BD-50B3DB739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685" y="2467022"/>
            <a:ext cx="2329736" cy="11382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．</a:t>
            </a:r>
            <a:r>
              <a:rPr lang="en-US" altLang="ja-JP" dirty="0"/>
              <a:t>ODBC</a:t>
            </a:r>
            <a:r>
              <a:rPr lang="ja-JP" altLang="en-US" dirty="0"/>
              <a:t>の設定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31302CD-4176-4032-BFBE-76420FE6992F}"/>
              </a:ext>
            </a:extLst>
          </p:cNvPr>
          <p:cNvSpPr/>
          <p:nvPr/>
        </p:nvSpPr>
        <p:spPr>
          <a:xfrm>
            <a:off x="179512" y="699614"/>
            <a:ext cx="8712968" cy="167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Redshift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MySQL ODBC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ドライバー接続設定</a:t>
            </a: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●デスクトップ画面検索バーで「</a:t>
            </a:r>
            <a:r>
              <a:rPr lang="en-US" altLang="ja-JP" sz="14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odbc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」を検索して</a:t>
            </a:r>
            <a:r>
              <a:rPr lang="en-US" altLang="ja-JP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【ODBC</a:t>
            </a: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データソース（</a:t>
            </a:r>
            <a:r>
              <a:rPr lang="en-US" altLang="ja-JP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64</a:t>
            </a: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ビット）</a:t>
            </a:r>
            <a:r>
              <a:rPr lang="en-US" altLang="ja-JP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アプリをクリックします。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①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追加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　＞　②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『Amazon Redshift(x64)』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を選択</a:t>
            </a: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＞　③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完了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　＞　④右記情報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(5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項目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をコピーして貼り付け　＞　⑤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『Test』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</a:t>
            </a: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＞　⑥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【SUCCESS】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のポップアップが表示されたら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『OK』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　＞　⑦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『OK』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をクリックしてウィンドウを閉じる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06B4FAB-9950-484B-BE3F-EDEC04EB6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709524"/>
            <a:ext cx="2343752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AA0678E-71F0-401A-96AA-93C5C3080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037" y="2471576"/>
            <a:ext cx="1939200" cy="40478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DA8B5E9-C0D5-44B0-B71F-356E6A4332DC}"/>
              </a:ext>
            </a:extLst>
          </p:cNvPr>
          <p:cNvSpPr/>
          <p:nvPr/>
        </p:nvSpPr>
        <p:spPr>
          <a:xfrm>
            <a:off x="1957903" y="2780928"/>
            <a:ext cx="648072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5D06132-E4E8-485B-A3CA-F69B17F21921}"/>
              </a:ext>
            </a:extLst>
          </p:cNvPr>
          <p:cNvSpPr/>
          <p:nvPr/>
        </p:nvSpPr>
        <p:spPr>
          <a:xfrm>
            <a:off x="1070364" y="4171492"/>
            <a:ext cx="743523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0A9B881-B7EB-4672-89D5-193A23F7177E}"/>
              </a:ext>
            </a:extLst>
          </p:cNvPr>
          <p:cNvSpPr/>
          <p:nvPr/>
        </p:nvSpPr>
        <p:spPr>
          <a:xfrm>
            <a:off x="1741880" y="5251612"/>
            <a:ext cx="504056" cy="186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75CA9AE-D2B1-49FD-826B-A4FA67C66BC2}"/>
              </a:ext>
            </a:extLst>
          </p:cNvPr>
          <p:cNvSpPr/>
          <p:nvPr/>
        </p:nvSpPr>
        <p:spPr>
          <a:xfrm>
            <a:off x="2944037" y="2636912"/>
            <a:ext cx="1939200" cy="12241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0C86207-26F6-46A6-AC04-E146DCD1CA1A}"/>
              </a:ext>
            </a:extLst>
          </p:cNvPr>
          <p:cNvSpPr/>
          <p:nvPr/>
        </p:nvSpPr>
        <p:spPr>
          <a:xfrm>
            <a:off x="3612286" y="6310604"/>
            <a:ext cx="428252" cy="2147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A76B126-6D2C-4CEC-9021-F9330BF61845}"/>
              </a:ext>
            </a:extLst>
          </p:cNvPr>
          <p:cNvSpPr/>
          <p:nvPr/>
        </p:nvSpPr>
        <p:spPr>
          <a:xfrm>
            <a:off x="3243592" y="4301990"/>
            <a:ext cx="1321618" cy="870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100718AF-09C2-4F20-B731-871147AB0467}"/>
              </a:ext>
            </a:extLst>
          </p:cNvPr>
          <p:cNvSpPr/>
          <p:nvPr/>
        </p:nvSpPr>
        <p:spPr>
          <a:xfrm>
            <a:off x="5005826" y="2467022"/>
            <a:ext cx="2686631" cy="1949790"/>
          </a:xfrm>
          <a:prstGeom prst="wedgeRectCallout">
            <a:avLst>
              <a:gd name="adj1" fmla="val -59584"/>
              <a:gd name="adj2" fmla="val -21499"/>
            </a:avLst>
          </a:prstGeom>
          <a:solidFill>
            <a:srgbClr val="F8F8F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</a:pP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Data Source Name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CURedshift</a:t>
            </a:r>
            <a:endParaRPr lang="en-US" altLang="ja-JP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           Server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redshift.crlryjxenjmk</a:t>
            </a:r>
            <a:endParaRPr lang="en-US" altLang="ja-JP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.ap-northeast-1.redshift.amazonaws.com</a:t>
            </a:r>
          </a:p>
          <a:p>
            <a:pPr>
              <a:lnSpc>
                <a:spcPts val="2100"/>
              </a:lnSpc>
            </a:pP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 Port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5439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そのまま</a:t>
            </a:r>
            <a:endParaRPr lang="en-US" altLang="ja-JP" sz="9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Database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redshift_db</a:t>
            </a:r>
            <a:endParaRPr lang="en-US" altLang="ja-JP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User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c_user_01</a:t>
            </a:r>
          </a:p>
          <a:p>
            <a:pPr>
              <a:lnSpc>
                <a:spcPts val="2100"/>
              </a:lnSpc>
            </a:pP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Password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User@20230831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CAC466F-26E9-4A1B-B193-9EE09AE96274}"/>
              </a:ext>
            </a:extLst>
          </p:cNvPr>
          <p:cNvSpPr/>
          <p:nvPr/>
        </p:nvSpPr>
        <p:spPr>
          <a:xfrm>
            <a:off x="5495122" y="4533865"/>
            <a:ext cx="3610119" cy="59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マーク　＞　⚙設定　＞　システム　</a:t>
            </a:r>
            <a:endParaRPr lang="en-US" altLang="ja-JP" sz="1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＞　ディスプレイ　の順にクリックして「</a:t>
            </a:r>
            <a:r>
              <a:rPr lang="en-US" altLang="ja-JP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100%</a:t>
            </a:r>
            <a:r>
              <a:rPr lang="ja-JP" altLang="en-US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」を選択</a:t>
            </a:r>
            <a:endParaRPr lang="en-US" altLang="ja-JP" sz="1100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07CD84F0-C42D-4F7A-9E0E-F19D5095E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187" y="5284712"/>
            <a:ext cx="2829055" cy="1260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CD93D1F-4E3A-428F-853A-5D11A3120165}"/>
              </a:ext>
            </a:extLst>
          </p:cNvPr>
          <p:cNvSpPr/>
          <p:nvPr/>
        </p:nvSpPr>
        <p:spPr>
          <a:xfrm>
            <a:off x="4040538" y="6308040"/>
            <a:ext cx="504056" cy="2173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A608461-C4C6-4E1E-A0DE-71641611DA4E}"/>
              </a:ext>
            </a:extLst>
          </p:cNvPr>
          <p:cNvSpPr/>
          <p:nvPr/>
        </p:nvSpPr>
        <p:spPr>
          <a:xfrm>
            <a:off x="1842376" y="2676683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1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3E861927-AF6E-4C41-9248-1CC1E37BA9FA}"/>
              </a:ext>
            </a:extLst>
          </p:cNvPr>
          <p:cNvSpPr/>
          <p:nvPr/>
        </p:nvSpPr>
        <p:spPr>
          <a:xfrm>
            <a:off x="962352" y="4067247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2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41E92A9B-7F13-4701-92ED-694325A768B6}"/>
              </a:ext>
            </a:extLst>
          </p:cNvPr>
          <p:cNvSpPr/>
          <p:nvPr/>
        </p:nvSpPr>
        <p:spPr>
          <a:xfrm>
            <a:off x="1625290" y="5166998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3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47DFB4FF-83C9-406C-ADA0-9BD329404A65}"/>
              </a:ext>
            </a:extLst>
          </p:cNvPr>
          <p:cNvSpPr/>
          <p:nvPr/>
        </p:nvSpPr>
        <p:spPr>
          <a:xfrm>
            <a:off x="3483321" y="6245701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5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5E4C4CFD-96C4-472D-8DFA-3EA942F91AB3}"/>
              </a:ext>
            </a:extLst>
          </p:cNvPr>
          <p:cNvSpPr/>
          <p:nvPr/>
        </p:nvSpPr>
        <p:spPr>
          <a:xfrm>
            <a:off x="2835174" y="2535715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4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CB4DFFE9-BF69-4490-A776-73C17D8D5B30}"/>
              </a:ext>
            </a:extLst>
          </p:cNvPr>
          <p:cNvSpPr/>
          <p:nvPr/>
        </p:nvSpPr>
        <p:spPr>
          <a:xfrm>
            <a:off x="4436582" y="6245701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7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7C0BBD47-A3AE-4526-A3C3-4A3D39A86D94}"/>
              </a:ext>
            </a:extLst>
          </p:cNvPr>
          <p:cNvSpPr/>
          <p:nvPr/>
        </p:nvSpPr>
        <p:spPr>
          <a:xfrm>
            <a:off x="3135580" y="4210308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6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B8328AD0-87DE-4EAA-B942-BD788EFC6B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8283" y="5278400"/>
            <a:ext cx="707252" cy="102964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F3880459-DD55-4B81-9B72-F7AAD3AA72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0938" y="4597419"/>
            <a:ext cx="304843" cy="287439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ABF727A1-289C-4990-ACA0-B92D9D3C1585}"/>
              </a:ext>
            </a:extLst>
          </p:cNvPr>
          <p:cNvSpPr/>
          <p:nvPr/>
        </p:nvSpPr>
        <p:spPr>
          <a:xfrm>
            <a:off x="7776356" y="5902413"/>
            <a:ext cx="504056" cy="1811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072D4FB-3AB0-4AB5-91E2-9E0DB5486B81}"/>
              </a:ext>
            </a:extLst>
          </p:cNvPr>
          <p:cNvSpPr/>
          <p:nvPr/>
        </p:nvSpPr>
        <p:spPr>
          <a:xfrm>
            <a:off x="5395450" y="4594923"/>
            <a:ext cx="3709791" cy="194979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77728F0A-92B6-41FC-9153-0E4D7F051F8F}"/>
              </a:ext>
            </a:extLst>
          </p:cNvPr>
          <p:cNvSpPr/>
          <p:nvPr/>
        </p:nvSpPr>
        <p:spPr>
          <a:xfrm>
            <a:off x="5499969" y="5363192"/>
            <a:ext cx="599932" cy="226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星: 5 pt 31">
            <a:extLst>
              <a:ext uri="{FF2B5EF4-FFF2-40B4-BE49-F238E27FC236}">
                <a16:creationId xmlns:a16="http://schemas.microsoft.com/office/drawing/2014/main" id="{EE76C63E-DFE4-42D4-B376-32C3CAA943CF}"/>
              </a:ext>
            </a:extLst>
          </p:cNvPr>
          <p:cNvSpPr/>
          <p:nvPr/>
        </p:nvSpPr>
        <p:spPr>
          <a:xfrm>
            <a:off x="3481091" y="2690928"/>
            <a:ext cx="144000" cy="144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星: 5 pt 37">
            <a:extLst>
              <a:ext uri="{FF2B5EF4-FFF2-40B4-BE49-F238E27FC236}">
                <a16:creationId xmlns:a16="http://schemas.microsoft.com/office/drawing/2014/main" id="{F49B1A36-84C1-43BC-A5F5-50D9103CB3E0}"/>
              </a:ext>
            </a:extLst>
          </p:cNvPr>
          <p:cNvSpPr/>
          <p:nvPr/>
        </p:nvSpPr>
        <p:spPr>
          <a:xfrm>
            <a:off x="3481091" y="2864935"/>
            <a:ext cx="144000" cy="144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星: 5 pt 38">
            <a:extLst>
              <a:ext uri="{FF2B5EF4-FFF2-40B4-BE49-F238E27FC236}">
                <a16:creationId xmlns:a16="http://schemas.microsoft.com/office/drawing/2014/main" id="{21E27ECB-E5A8-4B50-BA84-850F582F3D36}"/>
              </a:ext>
            </a:extLst>
          </p:cNvPr>
          <p:cNvSpPr/>
          <p:nvPr/>
        </p:nvSpPr>
        <p:spPr>
          <a:xfrm>
            <a:off x="3481091" y="3502901"/>
            <a:ext cx="144000" cy="144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星: 5 pt 39">
            <a:extLst>
              <a:ext uri="{FF2B5EF4-FFF2-40B4-BE49-F238E27FC236}">
                <a16:creationId xmlns:a16="http://schemas.microsoft.com/office/drawing/2014/main" id="{1EC1F225-93F6-444E-B7BC-DEA79C70BBB3}"/>
              </a:ext>
            </a:extLst>
          </p:cNvPr>
          <p:cNvSpPr/>
          <p:nvPr/>
        </p:nvSpPr>
        <p:spPr>
          <a:xfrm>
            <a:off x="3481091" y="3650396"/>
            <a:ext cx="144000" cy="144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星: 5 pt 40">
            <a:extLst>
              <a:ext uri="{FF2B5EF4-FFF2-40B4-BE49-F238E27FC236}">
                <a16:creationId xmlns:a16="http://schemas.microsoft.com/office/drawing/2014/main" id="{591BC761-74D6-41AC-80C5-BED66546186E}"/>
              </a:ext>
            </a:extLst>
          </p:cNvPr>
          <p:cNvSpPr/>
          <p:nvPr/>
        </p:nvSpPr>
        <p:spPr>
          <a:xfrm>
            <a:off x="3481091" y="3136617"/>
            <a:ext cx="144000" cy="144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D7494D2-D9C3-439F-9D08-6E516EEA2A7B}"/>
              </a:ext>
            </a:extLst>
          </p:cNvPr>
          <p:cNvSpPr/>
          <p:nvPr/>
        </p:nvSpPr>
        <p:spPr>
          <a:xfrm>
            <a:off x="2795912" y="5661248"/>
            <a:ext cx="2209913" cy="91223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1050" dirty="0">
                <a:solidFill>
                  <a:srgbClr val="FF0000"/>
                </a:solidFill>
              </a:rPr>
              <a:t>画面外でクリック出来ない場合</a:t>
            </a: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C4CDF24C-4BC1-4383-82EF-A669B609A3DD}"/>
              </a:ext>
            </a:extLst>
          </p:cNvPr>
          <p:cNvSpPr/>
          <p:nvPr/>
        </p:nvSpPr>
        <p:spPr>
          <a:xfrm>
            <a:off x="4946070" y="5659262"/>
            <a:ext cx="495633" cy="146002"/>
          </a:xfrm>
          <a:prstGeom prst="rightArrow">
            <a:avLst>
              <a:gd name="adj1" fmla="val 42473"/>
              <a:gd name="adj2" fmla="val 11061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FE4776D-0892-4C04-BE54-7D6A1CE8FDEC}"/>
              </a:ext>
            </a:extLst>
          </p:cNvPr>
          <p:cNvSpPr/>
          <p:nvPr/>
        </p:nvSpPr>
        <p:spPr>
          <a:xfrm>
            <a:off x="3855848" y="2195970"/>
            <a:ext cx="5045216" cy="322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コピー</a:t>
            </a:r>
            <a:r>
              <a:rPr lang="en-US" altLang="ja-JP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&amp;</a:t>
            </a:r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貼り付け用 </a:t>
            </a:r>
            <a:r>
              <a:rPr lang="en-US" altLang="ja-JP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ODBC</a:t>
            </a:r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ドライバー</a:t>
            </a:r>
            <a:r>
              <a:rPr lang="en-US" altLang="ja-JP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_Redshift</a:t>
            </a:r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接続設定コピー</a:t>
            </a:r>
            <a:r>
              <a:rPr lang="en-US" altLang="ja-JP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&amp;</a:t>
            </a:r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貼り付け用</a:t>
            </a:r>
            <a:r>
              <a:rPr lang="en-US" altLang="ja-JP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.txt</a:t>
            </a:r>
          </a:p>
        </p:txBody>
      </p:sp>
    </p:spTree>
    <p:extLst>
      <p:ext uri="{BB962C8B-B14F-4D97-AF65-F5344CB8AC3E}">
        <p14:creationId xmlns:p14="http://schemas.microsoft.com/office/powerpoint/2010/main" val="2867735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</a:t>
            </a:r>
            <a:r>
              <a:rPr kumimoji="1" lang="ja-JP" altLang="en-US" dirty="0"/>
              <a:t>．</a:t>
            </a:r>
            <a:r>
              <a:rPr lang="ja-JP" altLang="en-US" dirty="0"/>
              <a:t>各帳票の</a:t>
            </a:r>
            <a:r>
              <a:rPr kumimoji="1" lang="ja-JP" altLang="en-US" dirty="0"/>
              <a:t>接続設定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31302CD-4176-4032-BFBE-76420FE6992F}"/>
              </a:ext>
            </a:extLst>
          </p:cNvPr>
          <p:cNvSpPr/>
          <p:nvPr/>
        </p:nvSpPr>
        <p:spPr>
          <a:xfrm>
            <a:off x="251520" y="764704"/>
            <a:ext cx="8640960" cy="221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Excel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新帳票　</a:t>
            </a: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DB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接続設定</a:t>
            </a: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●デスクトップ画面にコピーした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各種帳票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フォルダ内の</a:t>
            </a:r>
            <a:r>
              <a:rPr lang="en-US" altLang="ja-JP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【1_</a:t>
            </a: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売上速報</a:t>
            </a:r>
            <a:r>
              <a:rPr lang="en-US" altLang="ja-JP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.xlsx】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を開きます。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「コンテンツの有効化」をクリック　　</a:t>
            </a:r>
            <a:r>
              <a:rPr lang="en-US" altLang="ja-JP" sz="1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場合によっては「編集を有効にする」をクリック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タブの「クエリと接続」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altLang="ja-JP" sz="1400" b="1" u="sng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Office</a:t>
            </a:r>
            <a:r>
              <a:rPr lang="ja-JP" altLang="en-US" sz="1400" b="1" u="sng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b="1" u="sng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2016</a:t>
            </a:r>
            <a:r>
              <a:rPr lang="ja-JP" altLang="en-US" sz="1400" b="1" u="sng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は「クエリの表示」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</a:t>
            </a: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②最上位に表示されている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【30_shop?cursor=0&amp;limit=100】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を右クリックして「編集」をクリック</a:t>
            </a:r>
            <a:endParaRPr lang="en-US" altLang="ja-JP" sz="1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5291DA0-7963-4C6D-B3D8-6F058FBD5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172634"/>
            <a:ext cx="7812360" cy="3088145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04D2B41-AF54-41C3-B412-43BF9347D4E3}"/>
              </a:ext>
            </a:extLst>
          </p:cNvPr>
          <p:cNvSpPr/>
          <p:nvPr/>
        </p:nvSpPr>
        <p:spPr>
          <a:xfrm>
            <a:off x="1033897" y="3186475"/>
            <a:ext cx="801799" cy="4160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0CD251B-DF73-42F8-B7BD-7109D525E338}"/>
              </a:ext>
            </a:extLst>
          </p:cNvPr>
          <p:cNvSpPr/>
          <p:nvPr/>
        </p:nvSpPr>
        <p:spPr>
          <a:xfrm>
            <a:off x="7325233" y="5531148"/>
            <a:ext cx="54942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B5F6522-3E82-4499-B300-AF79DB133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888599"/>
            <a:ext cx="4654457" cy="376283"/>
          </a:xfrm>
          <a:prstGeom prst="rect">
            <a:avLst/>
          </a:prstGeom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C38A6EBD-A6AA-422E-A423-E6E1B46A5E63}"/>
              </a:ext>
            </a:extLst>
          </p:cNvPr>
          <p:cNvSpPr/>
          <p:nvPr/>
        </p:nvSpPr>
        <p:spPr>
          <a:xfrm>
            <a:off x="925885" y="3068960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1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1A1D7F46-1BAD-4567-BCFE-DF0742A2B9F9}"/>
              </a:ext>
            </a:extLst>
          </p:cNvPr>
          <p:cNvSpPr/>
          <p:nvPr/>
        </p:nvSpPr>
        <p:spPr>
          <a:xfrm>
            <a:off x="7217221" y="5452758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2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9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</a:t>
            </a:r>
            <a:r>
              <a:rPr kumimoji="1" lang="ja-JP" altLang="en-US" dirty="0"/>
              <a:t>．</a:t>
            </a:r>
            <a:r>
              <a:rPr lang="ja-JP" altLang="en-US" dirty="0"/>
              <a:t>各帳票の</a:t>
            </a:r>
            <a:r>
              <a:rPr kumimoji="1" lang="ja-JP" altLang="en-US" dirty="0"/>
              <a:t>接続設定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31302CD-4176-4032-BFBE-76420FE6992F}"/>
              </a:ext>
            </a:extLst>
          </p:cNvPr>
          <p:cNvSpPr/>
          <p:nvPr/>
        </p:nvSpPr>
        <p:spPr>
          <a:xfrm>
            <a:off x="251520" y="764704"/>
            <a:ext cx="8640960" cy="248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Excel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新帳票　</a:t>
            </a:r>
            <a:r>
              <a:rPr lang="en-US" altLang="ja-JP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DB</a:t>
            </a:r>
            <a:r>
              <a:rPr lang="ja-JP" alt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接続設定</a:t>
            </a: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互換性の警告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の「閉じる」をクリック　＞　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【Power Query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エディター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が起動します。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※1 Office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バージョンによって警告が出ない場合があります。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※2 PC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スペックによって読み込みに時間がかかる場合があります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(~10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>
              <a:lnSpc>
                <a:spcPts val="2100"/>
              </a:lnSpc>
            </a:pP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ソース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の「⚙」をクリック　＞　②「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」をクリック　＞　③「接続」をクリック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B0A5FE5-6B10-434E-8D21-F0A7CAB1F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251220"/>
            <a:ext cx="5819494" cy="32954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5D7CA35-B1E1-F1F6-28CA-79111EBAE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64804"/>
            <a:ext cx="2395803" cy="11378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A42AA63-977B-459D-93F2-FE8CFF3AE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5125447"/>
            <a:ext cx="3553042" cy="14212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2C17061-A0F1-406F-8A06-636102F6A939}"/>
              </a:ext>
            </a:extLst>
          </p:cNvPr>
          <p:cNvSpPr/>
          <p:nvPr/>
        </p:nvSpPr>
        <p:spPr>
          <a:xfrm>
            <a:off x="7459062" y="5562739"/>
            <a:ext cx="281290" cy="208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029D5A7-D0DA-41C5-9C4D-C9D708551E96}"/>
              </a:ext>
            </a:extLst>
          </p:cNvPr>
          <p:cNvSpPr/>
          <p:nvPr/>
        </p:nvSpPr>
        <p:spPr>
          <a:xfrm>
            <a:off x="4972781" y="5017435"/>
            <a:ext cx="54942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10A59F76-4B6D-437C-87DA-A37A3D419BBA}"/>
              </a:ext>
            </a:extLst>
          </p:cNvPr>
          <p:cNvSpPr/>
          <p:nvPr/>
        </p:nvSpPr>
        <p:spPr>
          <a:xfrm>
            <a:off x="7351049" y="5445224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1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28380AA1-67E0-4E1F-A9A6-96FB9FB491B7}"/>
              </a:ext>
            </a:extLst>
          </p:cNvPr>
          <p:cNvSpPr/>
          <p:nvPr/>
        </p:nvSpPr>
        <p:spPr>
          <a:xfrm>
            <a:off x="4864769" y="4939045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0070C0"/>
                </a:solidFill>
              </a:rPr>
              <a:t>2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71F4A4C-95F6-49DF-BE13-D76E9C3BC958}"/>
              </a:ext>
            </a:extLst>
          </p:cNvPr>
          <p:cNvSpPr/>
          <p:nvPr/>
        </p:nvSpPr>
        <p:spPr>
          <a:xfrm>
            <a:off x="3249983" y="6234255"/>
            <a:ext cx="457921" cy="208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FF357A15-8C1D-477E-9C6D-0D9A6B94F0F4}"/>
              </a:ext>
            </a:extLst>
          </p:cNvPr>
          <p:cNvSpPr/>
          <p:nvPr/>
        </p:nvSpPr>
        <p:spPr>
          <a:xfrm>
            <a:off x="3141970" y="6116740"/>
            <a:ext cx="216024" cy="20849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rgbClr val="0070C0"/>
                </a:solidFill>
              </a:rPr>
              <a:t>3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50455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マスタ">
  <a:themeElements>
    <a:clrScheme name="企業カラーVer.">
      <a:dk1>
        <a:srgbClr val="002D57"/>
      </a:dk1>
      <a:lt1>
        <a:srgbClr val="BEBEB3"/>
      </a:lt1>
      <a:dk2>
        <a:srgbClr val="002D57"/>
      </a:dk2>
      <a:lt2>
        <a:srgbClr val="BEBEB3"/>
      </a:lt2>
      <a:accent1>
        <a:srgbClr val="EABEBF"/>
      </a:accent1>
      <a:accent2>
        <a:srgbClr val="CADAB2"/>
      </a:accent2>
      <a:accent3>
        <a:srgbClr val="A8C1D4"/>
      </a:accent3>
      <a:accent4>
        <a:srgbClr val="F6D39C"/>
      </a:accent4>
      <a:accent5>
        <a:srgbClr val="BDD7CE"/>
      </a:accent5>
      <a:accent6>
        <a:srgbClr val="D0B5C3"/>
      </a:accent6>
      <a:hlink>
        <a:srgbClr val="0000FF"/>
      </a:hlink>
      <a:folHlink>
        <a:srgbClr val="800080"/>
      </a:folHlink>
    </a:clrScheme>
    <a:fontScheme name="CHゴシック">
      <a:majorFont>
        <a:latin typeface="Lato"/>
        <a:ea typeface="メイリオ"/>
        <a:cs typeface=""/>
      </a:majorFont>
      <a:minorFont>
        <a:latin typeface="Lato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ゴシック">
      <a:majorFont>
        <a:latin typeface="Lato"/>
        <a:ea typeface="メイリオ"/>
        <a:cs typeface=""/>
      </a:majorFont>
      <a:minorFont>
        <a:latin typeface="Lato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ゴシック">
      <a:majorFont>
        <a:latin typeface="Lato"/>
        <a:ea typeface="メイリオ"/>
        <a:cs typeface=""/>
      </a:majorFont>
      <a:minorFont>
        <a:latin typeface="Lato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ch_template</Template>
  <TotalTime>6420</TotalTime>
  <Words>2501</Words>
  <Application>Microsoft Office PowerPoint</Application>
  <PresentationFormat>画面に合わせる (4:3)</PresentationFormat>
  <Paragraphs>295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Meiryo UI</vt:lpstr>
      <vt:lpstr>UD デジタル 教科書体 NP-R</vt:lpstr>
      <vt:lpstr>Arial</vt:lpstr>
      <vt:lpstr>Lato</vt:lpstr>
      <vt:lpstr>標準マスタ</vt:lpstr>
      <vt:lpstr>【データ基盤PJ】 新帳票_動作環境導入手順</vt:lpstr>
      <vt:lpstr>１．ODBCドライバーインストール</vt:lpstr>
      <vt:lpstr>１．ODBCドライバーインストール</vt:lpstr>
      <vt:lpstr>１．ODBCドライバーインストール</vt:lpstr>
      <vt:lpstr>１．ODBCドライバーインストール</vt:lpstr>
      <vt:lpstr>2．ODBCの設定</vt:lpstr>
      <vt:lpstr>2．ODBCの設定</vt:lpstr>
      <vt:lpstr>3．各帳票の接続設定</vt:lpstr>
      <vt:lpstr>3．各帳票の接続設定</vt:lpstr>
      <vt:lpstr>3．各帳票の接続設定</vt:lpstr>
      <vt:lpstr>3．各帳票の接続設定</vt:lpstr>
      <vt:lpstr>3．各帳票の接続設定</vt:lpstr>
      <vt:lpstr>3．各帳票の接続設定</vt:lpstr>
      <vt:lpstr>4．PowerBI インストール</vt:lpstr>
      <vt:lpstr>4．PowerBI インストール</vt:lpstr>
      <vt:lpstr>4．PowerBI インストール</vt:lpstr>
      <vt:lpstr>4．PowerBI インストール</vt:lpstr>
      <vt:lpstr>4．PowerBI インストール</vt:lpstr>
      <vt:lpstr>4．PowerBI インストール</vt:lpstr>
      <vt:lpstr>4．PowerBI インストール</vt:lpstr>
      <vt:lpstr>4．PowerBI インストール</vt:lpstr>
      <vt:lpstr>4．PowerBI インストール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</dc:title>
  <dc:creator>ahayashi</dc:creator>
  <cp:lastModifiedBy>武田 遼河</cp:lastModifiedBy>
  <cp:revision>255</cp:revision>
  <cp:lastPrinted>2020-03-17T07:46:42Z</cp:lastPrinted>
  <dcterms:created xsi:type="dcterms:W3CDTF">2016-12-24T02:30:41Z</dcterms:created>
  <dcterms:modified xsi:type="dcterms:W3CDTF">2023-12-08T06:58:28Z</dcterms:modified>
</cp:coreProperties>
</file>